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3" r:id="rId1"/>
  </p:sldMasterIdLst>
  <p:notesMasterIdLst>
    <p:notesMasterId r:id="rId59"/>
  </p:notesMasterIdLst>
  <p:handoutMasterIdLst>
    <p:handoutMasterId r:id="rId60"/>
  </p:handoutMasterIdLst>
  <p:sldIdLst>
    <p:sldId id="313" r:id="rId2"/>
    <p:sldId id="323" r:id="rId3"/>
    <p:sldId id="365" r:id="rId4"/>
    <p:sldId id="361" r:id="rId5"/>
    <p:sldId id="355" r:id="rId6"/>
    <p:sldId id="327" r:id="rId7"/>
    <p:sldId id="368" r:id="rId8"/>
    <p:sldId id="367" r:id="rId9"/>
    <p:sldId id="364" r:id="rId10"/>
    <p:sldId id="344" r:id="rId11"/>
    <p:sldId id="342" r:id="rId12"/>
    <p:sldId id="354" r:id="rId13"/>
    <p:sldId id="257" r:id="rId14"/>
    <p:sldId id="267" r:id="rId15"/>
    <p:sldId id="273" r:id="rId16"/>
    <p:sldId id="350" r:id="rId17"/>
    <p:sldId id="276" r:id="rId18"/>
    <p:sldId id="279" r:id="rId19"/>
    <p:sldId id="299" r:id="rId20"/>
    <p:sldId id="301" r:id="rId21"/>
    <p:sldId id="303" r:id="rId22"/>
    <p:sldId id="309" r:id="rId23"/>
    <p:sldId id="288" r:id="rId24"/>
    <p:sldId id="285" r:id="rId25"/>
    <p:sldId id="289" r:id="rId26"/>
    <p:sldId id="351" r:id="rId27"/>
    <p:sldId id="356" r:id="rId28"/>
    <p:sldId id="357" r:id="rId29"/>
    <p:sldId id="337" r:id="rId30"/>
    <p:sldId id="362" r:id="rId31"/>
    <p:sldId id="338" r:id="rId32"/>
    <p:sldId id="334" r:id="rId33"/>
    <p:sldId id="298" r:id="rId34"/>
    <p:sldId id="284" r:id="rId35"/>
    <p:sldId id="375" r:id="rId36"/>
    <p:sldId id="378" r:id="rId37"/>
    <p:sldId id="380" r:id="rId38"/>
    <p:sldId id="379" r:id="rId39"/>
    <p:sldId id="377" r:id="rId40"/>
    <p:sldId id="369" r:id="rId41"/>
    <p:sldId id="370" r:id="rId42"/>
    <p:sldId id="280" r:id="rId43"/>
    <p:sldId id="287" r:id="rId44"/>
    <p:sldId id="297" r:id="rId45"/>
    <p:sldId id="292" r:id="rId46"/>
    <p:sldId id="294" r:id="rId47"/>
    <p:sldId id="312" r:id="rId48"/>
    <p:sldId id="373" r:id="rId49"/>
    <p:sldId id="374" r:id="rId50"/>
    <p:sldId id="371" r:id="rId51"/>
    <p:sldId id="376" r:id="rId52"/>
    <p:sldId id="372" r:id="rId53"/>
    <p:sldId id="346" r:id="rId54"/>
    <p:sldId id="270" r:id="rId55"/>
    <p:sldId id="332" r:id="rId56"/>
    <p:sldId id="326" r:id="rId57"/>
    <p:sldId id="381" r:id="rId5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CC"/>
    <a:srgbClr val="000000"/>
    <a:srgbClr val="333333"/>
    <a:srgbClr val="4983F2"/>
    <a:srgbClr val="E9EDFC"/>
    <a:srgbClr val="CFD9FA"/>
    <a:srgbClr val="EEEAE1"/>
    <a:srgbClr val="E9E6DF"/>
    <a:srgbClr val="B9AB97"/>
    <a:srgbClr val="ECE7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69780" autoAdjust="0"/>
  </p:normalViewPr>
  <p:slideViewPr>
    <p:cSldViewPr snapToGrid="0">
      <p:cViewPr varScale="1">
        <p:scale>
          <a:sx n="64" d="100"/>
          <a:sy n="64" d="100"/>
        </p:scale>
        <p:origin x="1650" y="72"/>
      </p:cViewPr>
      <p:guideLst>
        <p:guide orient="horz" pos="2160"/>
        <p:guide pos="2880"/>
      </p:guideLst>
    </p:cSldViewPr>
  </p:slideViewPr>
  <p:outlineViewPr>
    <p:cViewPr>
      <p:scale>
        <a:sx n="33" d="100"/>
        <a:sy n="33" d="100"/>
      </p:scale>
      <p:origin x="0" y="169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45" cy="465743"/>
          </a:xfrm>
          <a:prstGeom prst="rect">
            <a:avLst/>
          </a:prstGeom>
        </p:spPr>
        <p:txBody>
          <a:bodyPr vert="horz" lIns="88139" tIns="44070" rIns="88139" bIns="44070" rtlCol="0"/>
          <a:lstStyle>
            <a:lvl1pPr algn="l">
              <a:defRPr sz="1200"/>
            </a:lvl1pPr>
          </a:lstStyle>
          <a:p>
            <a:endParaRPr lang="en-US"/>
          </a:p>
        </p:txBody>
      </p:sp>
      <p:sp>
        <p:nvSpPr>
          <p:cNvPr id="3" name="Date Placeholder 2"/>
          <p:cNvSpPr>
            <a:spLocks noGrp="1"/>
          </p:cNvSpPr>
          <p:nvPr>
            <p:ph type="dt" sz="quarter" idx="1"/>
          </p:nvPr>
        </p:nvSpPr>
        <p:spPr>
          <a:xfrm>
            <a:off x="3970734" y="0"/>
            <a:ext cx="3038145" cy="465743"/>
          </a:xfrm>
          <a:prstGeom prst="rect">
            <a:avLst/>
          </a:prstGeom>
        </p:spPr>
        <p:txBody>
          <a:bodyPr vert="horz" lIns="88139" tIns="44070" rIns="88139" bIns="44070" rtlCol="0"/>
          <a:lstStyle>
            <a:lvl1pPr algn="r">
              <a:defRPr sz="1200"/>
            </a:lvl1pPr>
          </a:lstStyle>
          <a:p>
            <a:fld id="{2117E447-9731-448A-8D4F-D3C4576B6575}" type="datetimeFigureOut">
              <a:rPr lang="en-US" smtClean="0"/>
              <a:t>11/16/2016</a:t>
            </a:fld>
            <a:endParaRPr lang="en-US"/>
          </a:p>
        </p:txBody>
      </p:sp>
      <p:sp>
        <p:nvSpPr>
          <p:cNvPr id="4" name="Footer Placeholder 3"/>
          <p:cNvSpPr>
            <a:spLocks noGrp="1"/>
          </p:cNvSpPr>
          <p:nvPr>
            <p:ph type="ftr" sz="quarter" idx="2"/>
          </p:nvPr>
        </p:nvSpPr>
        <p:spPr>
          <a:xfrm>
            <a:off x="0" y="8830658"/>
            <a:ext cx="3038145" cy="465742"/>
          </a:xfrm>
          <a:prstGeom prst="rect">
            <a:avLst/>
          </a:prstGeom>
        </p:spPr>
        <p:txBody>
          <a:bodyPr vert="horz" lIns="88139" tIns="44070" rIns="88139" bIns="44070" rtlCol="0" anchor="b"/>
          <a:lstStyle>
            <a:lvl1pPr algn="l">
              <a:defRPr sz="1200"/>
            </a:lvl1pPr>
          </a:lstStyle>
          <a:p>
            <a:endParaRPr lang="en-US"/>
          </a:p>
        </p:txBody>
      </p:sp>
      <p:sp>
        <p:nvSpPr>
          <p:cNvPr id="5" name="Slide Number Placeholder 4"/>
          <p:cNvSpPr>
            <a:spLocks noGrp="1"/>
          </p:cNvSpPr>
          <p:nvPr>
            <p:ph type="sldNum" sz="quarter" idx="3"/>
          </p:nvPr>
        </p:nvSpPr>
        <p:spPr>
          <a:xfrm>
            <a:off x="3970734" y="8830658"/>
            <a:ext cx="3038145" cy="465742"/>
          </a:xfrm>
          <a:prstGeom prst="rect">
            <a:avLst/>
          </a:prstGeom>
        </p:spPr>
        <p:txBody>
          <a:bodyPr vert="horz" lIns="88139" tIns="44070" rIns="88139" bIns="44070" rtlCol="0" anchor="b"/>
          <a:lstStyle>
            <a:lvl1pPr algn="r">
              <a:defRPr sz="1200"/>
            </a:lvl1pPr>
          </a:lstStyle>
          <a:p>
            <a:fld id="{22699236-AB15-4DE9-97FE-FEBF35E39947}" type="slidenum">
              <a:rPr lang="en-US" smtClean="0"/>
              <a:t>‹#›</a:t>
            </a:fld>
            <a:endParaRPr lang="en-US"/>
          </a:p>
        </p:txBody>
      </p:sp>
    </p:spTree>
    <p:extLst>
      <p:ext uri="{BB962C8B-B14F-4D97-AF65-F5344CB8AC3E}">
        <p14:creationId xmlns:p14="http://schemas.microsoft.com/office/powerpoint/2010/main" val="24370205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145" cy="464205"/>
          </a:xfrm>
          <a:prstGeom prst="rect">
            <a:avLst/>
          </a:prstGeom>
        </p:spPr>
        <p:txBody>
          <a:bodyPr vert="horz" lIns="88139" tIns="44070" rIns="88139" bIns="44070" rtlCol="0"/>
          <a:lstStyle>
            <a:lvl1pPr algn="l">
              <a:defRPr sz="1200"/>
            </a:lvl1pPr>
          </a:lstStyle>
          <a:p>
            <a:endParaRPr lang="en-US"/>
          </a:p>
        </p:txBody>
      </p:sp>
      <p:sp>
        <p:nvSpPr>
          <p:cNvPr id="3" name="Date Placeholder 2"/>
          <p:cNvSpPr>
            <a:spLocks noGrp="1"/>
          </p:cNvSpPr>
          <p:nvPr>
            <p:ph type="dt" idx="1"/>
          </p:nvPr>
        </p:nvSpPr>
        <p:spPr>
          <a:xfrm>
            <a:off x="3970734" y="1"/>
            <a:ext cx="3038145" cy="464205"/>
          </a:xfrm>
          <a:prstGeom prst="rect">
            <a:avLst/>
          </a:prstGeom>
        </p:spPr>
        <p:txBody>
          <a:bodyPr vert="horz" lIns="88139" tIns="44070" rIns="88139" bIns="44070" rtlCol="0"/>
          <a:lstStyle>
            <a:lvl1pPr algn="r">
              <a:defRPr sz="1200"/>
            </a:lvl1pPr>
          </a:lstStyle>
          <a:p>
            <a:fld id="{89D8F3C2-1545-407C-9696-9FBD8A87D061}" type="datetimeFigureOut">
              <a:rPr lang="en-US" smtClean="0"/>
              <a:pPr/>
              <a:t>11/16/2016</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88139" tIns="44070" rIns="88139" bIns="44070" rtlCol="0" anchor="ctr"/>
          <a:lstStyle/>
          <a:p>
            <a:endParaRPr lang="en-US"/>
          </a:p>
        </p:txBody>
      </p:sp>
      <p:sp>
        <p:nvSpPr>
          <p:cNvPr id="5" name="Notes Placeholder 4"/>
          <p:cNvSpPr>
            <a:spLocks noGrp="1"/>
          </p:cNvSpPr>
          <p:nvPr>
            <p:ph type="body" sz="quarter" idx="3"/>
          </p:nvPr>
        </p:nvSpPr>
        <p:spPr>
          <a:xfrm>
            <a:off x="701345" y="4416099"/>
            <a:ext cx="5607711" cy="4182457"/>
          </a:xfrm>
          <a:prstGeom prst="rect">
            <a:avLst/>
          </a:prstGeom>
        </p:spPr>
        <p:txBody>
          <a:bodyPr vert="horz" lIns="88139" tIns="44070" rIns="88139" bIns="4407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30659"/>
            <a:ext cx="3038145" cy="464205"/>
          </a:xfrm>
          <a:prstGeom prst="rect">
            <a:avLst/>
          </a:prstGeom>
        </p:spPr>
        <p:txBody>
          <a:bodyPr vert="horz" lIns="88139" tIns="44070" rIns="88139" bIns="44070" rtlCol="0" anchor="b"/>
          <a:lstStyle>
            <a:lvl1pPr algn="l">
              <a:defRPr sz="1200"/>
            </a:lvl1pPr>
          </a:lstStyle>
          <a:p>
            <a:endParaRPr lang="en-US"/>
          </a:p>
        </p:txBody>
      </p:sp>
      <p:sp>
        <p:nvSpPr>
          <p:cNvPr id="7" name="Slide Number Placeholder 6"/>
          <p:cNvSpPr>
            <a:spLocks noGrp="1"/>
          </p:cNvSpPr>
          <p:nvPr>
            <p:ph type="sldNum" sz="quarter" idx="5"/>
          </p:nvPr>
        </p:nvSpPr>
        <p:spPr>
          <a:xfrm>
            <a:off x="3970734" y="8830659"/>
            <a:ext cx="3038145" cy="464205"/>
          </a:xfrm>
          <a:prstGeom prst="rect">
            <a:avLst/>
          </a:prstGeom>
        </p:spPr>
        <p:txBody>
          <a:bodyPr vert="horz" lIns="88139" tIns="44070" rIns="88139" bIns="44070" rtlCol="0" anchor="b"/>
          <a:lstStyle>
            <a:lvl1pPr algn="r">
              <a:defRPr sz="1200"/>
            </a:lvl1pPr>
          </a:lstStyle>
          <a:p>
            <a:fld id="{7E82054C-5FFB-4925-88B8-34BFE44764D6}" type="slidenum">
              <a:rPr lang="en-US" smtClean="0"/>
              <a:pPr/>
              <a:t>‹#›</a:t>
            </a:fld>
            <a:endParaRPr lang="en-US"/>
          </a:p>
        </p:txBody>
      </p:sp>
    </p:spTree>
    <p:extLst>
      <p:ext uri="{BB962C8B-B14F-4D97-AF65-F5344CB8AC3E}">
        <p14:creationId xmlns:p14="http://schemas.microsoft.com/office/powerpoint/2010/main" val="3352083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Hello</a:t>
            </a:r>
            <a:r>
              <a:rPr lang="en-US" baseline="0" dirty="0" smtClean="0"/>
              <a:t>, my name is Steven Russell and I am here to talk about an Oral Cholera Vaccination campaign and coverage survey that was conducted by CDC and WHO in Iraq last year. The results of the survey are in the process of being published in the journal emerging infectious diseases. In the next 12 minutes I will share with you a brief summary of our findings. </a:t>
            </a:r>
          </a:p>
          <a:p>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1</a:t>
            </a:fld>
            <a:endParaRPr lang="en-US"/>
          </a:p>
        </p:txBody>
      </p:sp>
    </p:spTree>
    <p:extLst>
      <p:ext uri="{BB962C8B-B14F-4D97-AF65-F5344CB8AC3E}">
        <p14:creationId xmlns:p14="http://schemas.microsoft.com/office/powerpoint/2010/main" val="311366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oral cholera vaccine that we used for the campaign is called </a:t>
            </a:r>
            <a:r>
              <a:rPr lang="en-US" baseline="0" dirty="0" err="1" smtClean="0"/>
              <a:t>Shanchol</a:t>
            </a:r>
            <a:r>
              <a:rPr lang="en-US" baseline="0" dirty="0" smtClean="0"/>
              <a:t>. </a:t>
            </a:r>
          </a:p>
          <a:p>
            <a:endParaRPr lang="en-US" baseline="0" dirty="0" smtClean="0"/>
          </a:p>
          <a:p>
            <a:r>
              <a:rPr lang="en-US" baseline="0" dirty="0" smtClean="0"/>
              <a:t>According to the vaccine manufacturer, it should be administered in 2 doses and is recommended for all individuals over 1 year of age. It was WHO pre-qualified which means it meets WHO standards of quality, safety and efficacy.</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particular vaccine we chose for this campaign in called </a:t>
            </a:r>
            <a:r>
              <a:rPr lang="en-US" baseline="0" dirty="0" err="1" smtClean="0"/>
              <a:t>Shanchol</a:t>
            </a:r>
            <a:r>
              <a:rPr lang="en-US" baseline="0" dirty="0" smtClean="0"/>
              <a:t>  (</a:t>
            </a:r>
            <a:r>
              <a:rPr lang="en-US" dirty="0" err="1" smtClean="0"/>
              <a:t>Euvichol</a:t>
            </a:r>
            <a:r>
              <a:rPr lang="en-US" dirty="0" smtClean="0"/>
              <a:t> , </a:t>
            </a:r>
            <a:r>
              <a:rPr lang="en-US" dirty="0" err="1" smtClean="0"/>
              <a:t>Dukoral</a:t>
            </a:r>
            <a:r>
              <a:rPr lang="en-US" dirty="0" smtClean="0"/>
              <a:t>)</a:t>
            </a:r>
            <a:endParaRPr lang="en-US" baseline="0" dirty="0" smtClean="0"/>
          </a:p>
          <a:p>
            <a:endParaRPr lang="en-US" baseline="0" dirty="0" smtClean="0"/>
          </a:p>
          <a:p>
            <a:r>
              <a:rPr lang="en-US" sz="1200" b="0" i="0" u="none" strike="noStrike" kern="1200" baseline="0" dirty="0" smtClean="0">
                <a:solidFill>
                  <a:schemeClr val="tx1"/>
                </a:solidFill>
                <a:latin typeface="+mn-lt"/>
                <a:ea typeface="+mn-ea"/>
                <a:cs typeface="+mn-cs"/>
              </a:rPr>
              <a:t>Stable for 21 days at 37° C</a:t>
            </a:r>
          </a:p>
          <a:p>
            <a:endParaRPr lang="en-US" sz="1200" b="0" i="0" u="none" strike="noStrike" kern="1200" baseline="0" dirty="0" smtClean="0">
              <a:solidFill>
                <a:schemeClr val="tx1"/>
              </a:solidFill>
              <a:latin typeface="+mn-lt"/>
              <a:ea typeface="+mn-ea"/>
              <a:cs typeface="+mn-cs"/>
            </a:endParaRPr>
          </a:p>
          <a:p>
            <a:r>
              <a:rPr lang="en-US" dirty="0" smtClean="0"/>
              <a:t>International Coordinating Group manages stockpile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South Sudan study -  </a:t>
            </a:r>
            <a:r>
              <a:rPr lang="en-US" dirty="0" smtClean="0"/>
              <a:t>The unadjusted single-dose vaccine effectiveness was 80·2%</a:t>
            </a:r>
          </a:p>
          <a:p>
            <a:endParaRPr lang="en-US" sz="1200" b="0" i="0" u="none" strike="noStrike" kern="1200" baseline="0" dirty="0" smtClean="0">
              <a:solidFill>
                <a:schemeClr val="tx1"/>
              </a:solidFill>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10</a:t>
            </a:fld>
            <a:endParaRPr lang="en-US"/>
          </a:p>
        </p:txBody>
      </p:sp>
    </p:spTree>
    <p:extLst>
      <p:ext uri="{BB962C8B-B14F-4D97-AF65-F5344CB8AC3E}">
        <p14:creationId xmlns:p14="http://schemas.microsoft.com/office/powerpoint/2010/main" val="62577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campaign targeted 255,000 people living in selected refugee camps, IDP camps, and collective centers throughout the country. Collective centers are informal settlements where displaced people gather.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It was the largest deployment of oral cholera vaccine from the global OCV stockpile, with over 510,000 doses distributed.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Due to the large number of IDPs in country and the limited supply of OCV, only IDP camps at full capacity or overcrowded were selected.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82054C-5FFB-4925-88B8-34BFE44764D6}" type="slidenum">
              <a:rPr lang="en-US" smtClean="0"/>
              <a:pPr/>
              <a:t>11</a:t>
            </a:fld>
            <a:endParaRPr lang="en-US"/>
          </a:p>
        </p:txBody>
      </p:sp>
    </p:spTree>
    <p:extLst>
      <p:ext uri="{BB962C8B-B14F-4D97-AF65-F5344CB8AC3E}">
        <p14:creationId xmlns:p14="http://schemas.microsoft.com/office/powerpoint/2010/main" val="3498649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Oral Cholera Vaccine had never been used in Iraq before. S</a:t>
            </a:r>
            <a:r>
              <a:rPr lang="en-US" baseline="0" dirty="0" smtClean="0"/>
              <a:t>o a</a:t>
            </a:r>
            <a:r>
              <a:rPr lang="en-US" dirty="0" smtClean="0"/>
              <a:t>fter the campaign was conducted, it was time to assess it’s impact.</a:t>
            </a:r>
            <a:r>
              <a:rPr lang="en-US" baseline="0" dirty="0" smtClean="0"/>
              <a:t> Immediately after the 2</a:t>
            </a:r>
            <a:r>
              <a:rPr lang="en-US" baseline="30000" dirty="0" smtClean="0"/>
              <a:t>nd</a:t>
            </a:r>
            <a:r>
              <a:rPr lang="en-US" baseline="0" dirty="0" smtClean="0"/>
              <a:t> round of the campaign WHO, CDC and the Iraqi Red Crescent Society worked together to conduct a vaccination coverage survey. </a:t>
            </a:r>
            <a:endParaRPr lang="en-US" dirty="0" smtClean="0"/>
          </a:p>
          <a:p>
            <a:endParaRPr lang="en-US" dirty="0" smtClean="0"/>
          </a:p>
          <a:p>
            <a:r>
              <a:rPr lang="en-US" baseline="0" dirty="0" smtClean="0"/>
              <a:t>We evaluated vaccine uptake, barriers to vaccination, potential adverse effects more</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12</a:t>
            </a:fld>
            <a:endParaRPr lang="en-US"/>
          </a:p>
        </p:txBody>
      </p:sp>
    </p:spTree>
    <p:extLst>
      <p:ext uri="{BB962C8B-B14F-4D97-AF65-F5344CB8AC3E}">
        <p14:creationId xmlns:p14="http://schemas.microsoft.com/office/powerpoint/2010/main" val="2757957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13</a:t>
            </a:fld>
            <a:endParaRPr lang="en-US"/>
          </a:p>
        </p:txBody>
      </p:sp>
    </p:spTree>
    <p:extLst>
      <p:ext uri="{BB962C8B-B14F-4D97-AF65-F5344CB8AC3E}">
        <p14:creationId xmlns:p14="http://schemas.microsoft.com/office/powerpoint/2010/main" val="1644123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our coverage</a:t>
            </a:r>
            <a:r>
              <a:rPr lang="en-US" baseline="0" dirty="0" smtClean="0"/>
              <a:t> survey we used a stratified, multi-stage cluster design</a:t>
            </a:r>
          </a:p>
          <a:p>
            <a:endParaRPr lang="en-US" baseline="0" dirty="0" smtClean="0"/>
          </a:p>
          <a:p>
            <a:r>
              <a:rPr lang="en-US" baseline="0" dirty="0" smtClean="0"/>
              <a:t>We stratified first by governorate and then by camp or collective center within a governorate.</a:t>
            </a:r>
          </a:p>
          <a:p>
            <a:endParaRPr lang="en-US" baseline="0" dirty="0" smtClean="0"/>
          </a:p>
          <a:p>
            <a:r>
              <a:rPr lang="en-US" baseline="0" dirty="0" smtClean="0"/>
              <a:t>We also had clustering. We considered households to be clusters because we sampled all of the people from within a household. That means that the individual-level responses were no longer independent and we needed to account for correlation among household members</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14</a:t>
            </a:fld>
            <a:endParaRPr lang="en-US"/>
          </a:p>
        </p:txBody>
      </p:sp>
    </p:spTree>
    <p:extLst>
      <p:ext uri="{BB962C8B-B14F-4D97-AF65-F5344CB8AC3E}">
        <p14:creationId xmlns:p14="http://schemas.microsoft.com/office/powerpoint/2010/main" val="1978022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our data was collected using the Survey</a:t>
            </a:r>
            <a:r>
              <a:rPr lang="en-US" baseline="0" dirty="0" smtClean="0"/>
              <a:t> 123 application</a:t>
            </a:r>
          </a:p>
          <a:p>
            <a:endParaRPr lang="en-US" baseline="0" dirty="0" smtClean="0"/>
          </a:p>
          <a:p>
            <a:r>
              <a:rPr lang="en-US" baseline="0" dirty="0" smtClean="0"/>
              <a:t>Surveyors had experience with Survey 123 from polio vaccination campaigns so this wasn’t their first time using the tablets.</a:t>
            </a:r>
          </a:p>
          <a:p>
            <a:endParaRPr lang="en-US" baseline="0" dirty="0" smtClean="0"/>
          </a:p>
          <a:p>
            <a:r>
              <a:rPr lang="en-US" baseline="0" dirty="0" smtClean="0"/>
              <a:t>The application allowed us to do real-time data entry and track the location of the survey teams. It also allowed us to provide data quality checks as the survey was being conducted. In cases where we found errors, we provided immediate feedback to those in the field.</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15</a:t>
            </a:fld>
            <a:endParaRPr lang="en-US"/>
          </a:p>
        </p:txBody>
      </p:sp>
    </p:spTree>
    <p:extLst>
      <p:ext uri="{BB962C8B-B14F-4D97-AF65-F5344CB8AC3E}">
        <p14:creationId xmlns:p14="http://schemas.microsoft.com/office/powerpoint/2010/main" val="3527914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16</a:t>
            </a:fld>
            <a:endParaRPr lang="en-US"/>
          </a:p>
        </p:txBody>
      </p:sp>
    </p:spTree>
    <p:extLst>
      <p:ext uri="{BB962C8B-B14F-4D97-AF65-F5344CB8AC3E}">
        <p14:creationId xmlns:p14="http://schemas.microsoft.com/office/powerpoint/2010/main" val="2576414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dirty="0" smtClean="0">
                <a:solidFill>
                  <a:schemeClr val="bg2"/>
                </a:solidFill>
              </a:rPr>
              <a:t>1,226 </a:t>
            </a:r>
            <a:r>
              <a:rPr lang="en-US" dirty="0">
                <a:solidFill>
                  <a:schemeClr val="bg2"/>
                </a:solidFill>
              </a:rPr>
              <a:t>households and </a:t>
            </a:r>
            <a:r>
              <a:rPr lang="en-US" dirty="0" smtClean="0">
                <a:solidFill>
                  <a:schemeClr val="bg2"/>
                </a:solidFill>
              </a:rPr>
              <a:t>5,007 </a:t>
            </a:r>
            <a:r>
              <a:rPr lang="en-US" dirty="0">
                <a:solidFill>
                  <a:schemeClr val="bg2"/>
                </a:solidFill>
              </a:rPr>
              <a:t>individuals </a:t>
            </a:r>
            <a:r>
              <a:rPr lang="en-US" dirty="0" smtClean="0">
                <a:solidFill>
                  <a:schemeClr val="bg2"/>
                </a:solidFill>
              </a:rPr>
              <a:t>participated </a:t>
            </a:r>
            <a:r>
              <a:rPr lang="en-US" dirty="0">
                <a:solidFill>
                  <a:schemeClr val="bg2"/>
                </a:solidFill>
              </a:rPr>
              <a:t>in the survey</a:t>
            </a:r>
          </a:p>
          <a:p>
            <a:pPr defTabSz="881390">
              <a:defRPr/>
            </a:pPr>
            <a:endParaRPr lang="en-US" dirty="0">
              <a:solidFill>
                <a:schemeClr val="bg2"/>
              </a:solidFill>
            </a:endParaRPr>
          </a:p>
          <a:p>
            <a:pPr defTabSz="881390">
              <a:defRPr/>
            </a:pPr>
            <a:r>
              <a:rPr lang="en-US" dirty="0">
                <a:solidFill>
                  <a:schemeClr val="bg2"/>
                </a:solidFill>
              </a:rPr>
              <a:t>The overall response rate was very good, with 99% of households reporting. </a:t>
            </a:r>
          </a:p>
          <a:p>
            <a:pPr defTabSz="881390">
              <a:defRPr/>
            </a:pPr>
            <a:endParaRPr lang="en-US" dirty="0">
              <a:solidFill>
                <a:schemeClr val="bg2"/>
              </a:solidFill>
            </a:endParaRP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17</a:t>
            </a:fld>
            <a:endParaRPr lang="en-US"/>
          </a:p>
        </p:txBody>
      </p:sp>
    </p:spTree>
    <p:extLst>
      <p:ext uri="{BB962C8B-B14F-4D97-AF65-F5344CB8AC3E}">
        <p14:creationId xmlns:p14="http://schemas.microsoft.com/office/powerpoint/2010/main" val="1215606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can see the overall estimated</a:t>
            </a:r>
            <a:r>
              <a:rPr lang="en-US" baseline="0" dirty="0" smtClean="0"/>
              <a:t> vaccination coverage. If you look at the highlighted section you can see that the county-wide 2 dose coverage was 87% and an additional 7% of people received 1 dose of the vaccine. So overall 94% of the people had some exposure to the vaccine.</a:t>
            </a:r>
          </a:p>
          <a:p>
            <a:endParaRPr lang="en-US" baseline="0" dirty="0" smtClean="0"/>
          </a:p>
          <a:p>
            <a:r>
              <a:rPr lang="en-US" baseline="0" dirty="0" smtClean="0"/>
              <a:t>We also looked to see if there were differences in coverage between men and women or between age groups but found no significant differences in coverage by gender or age group</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18</a:t>
            </a:fld>
            <a:endParaRPr lang="en-US"/>
          </a:p>
        </p:txBody>
      </p:sp>
    </p:spTree>
    <p:extLst>
      <p:ext uri="{BB962C8B-B14F-4D97-AF65-F5344CB8AC3E}">
        <p14:creationId xmlns:p14="http://schemas.microsoft.com/office/powerpoint/2010/main" val="889249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did however find</a:t>
            </a:r>
            <a:r>
              <a:rPr lang="en-US" baseline="0" dirty="0" smtClean="0"/>
              <a:t> differences in coverage by region. You can see here that the northern region has very high coverage with 91% of people reporting receiving at least 2 doses of the vaccine. An additional 6% of people reported 1-dose coverage meaning 97% of people received at least one dose of the vaccine. Below, you can also see the coverage of the 3 governorates that comprise the northern region.</a:t>
            </a:r>
          </a:p>
          <a:p>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19</a:t>
            </a:fld>
            <a:endParaRPr lang="en-US"/>
          </a:p>
        </p:txBody>
      </p:sp>
    </p:spTree>
    <p:extLst>
      <p:ext uri="{BB962C8B-B14F-4D97-AF65-F5344CB8AC3E}">
        <p14:creationId xmlns:p14="http://schemas.microsoft.com/office/powerpoint/2010/main" val="3575817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little bit of background about Cholera:</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Cholera is an acute enteric infection  caused by the bacterium </a:t>
            </a:r>
            <a:r>
              <a:rPr lang="en-US" sz="1200" i="1" dirty="0" smtClean="0"/>
              <a:t>Vibrio cholera</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Transmitted through the oral-fecal route by ingesting contaminated food or water.</a:t>
            </a:r>
          </a:p>
          <a:p>
            <a:endParaRPr lang="en-US" dirty="0" smtClean="0"/>
          </a:p>
          <a:p>
            <a:r>
              <a:rPr lang="en-US" dirty="0" smtClean="0"/>
              <a:t>The</a:t>
            </a:r>
            <a:r>
              <a:rPr lang="en-US" baseline="0" dirty="0" smtClean="0"/>
              <a:t> disease is characterized by severe watery diarrhea, rapid dehydration, and in serious cases, death.</a:t>
            </a:r>
            <a:endParaRPr lang="en-US" dirty="0" smtClean="0"/>
          </a:p>
          <a:p>
            <a:endParaRPr lang="en-US" dirty="0" smtClean="0"/>
          </a:p>
          <a:p>
            <a:r>
              <a:rPr lang="en-US" dirty="0" smtClean="0"/>
              <a:t>The global burden is immense. There are 1.4 billion people at risk and an estimated 3</a:t>
            </a:r>
            <a:r>
              <a:rPr lang="en-US" baseline="0" dirty="0" smtClean="0"/>
              <a:t> to </a:t>
            </a:r>
            <a:r>
              <a:rPr lang="en-US" dirty="0" smtClean="0"/>
              <a:t>5 million cases and 120,000</a:t>
            </a:r>
            <a:r>
              <a:rPr lang="en-US" baseline="0" dirty="0" smtClean="0"/>
              <a:t> deaths </a:t>
            </a:r>
            <a:r>
              <a:rPr lang="en-US" dirty="0" smtClean="0"/>
              <a:t>per year. </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a:t>
            </a:fld>
            <a:endParaRPr lang="en-US"/>
          </a:p>
        </p:txBody>
      </p:sp>
    </p:spTree>
    <p:extLst>
      <p:ext uri="{BB962C8B-B14F-4D97-AF65-F5344CB8AC3E}">
        <p14:creationId xmlns:p14="http://schemas.microsoft.com/office/powerpoint/2010/main" val="4126137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south/central region the coverage in significantly</a:t>
            </a:r>
            <a:r>
              <a:rPr lang="en-US" baseline="0" dirty="0" smtClean="0"/>
              <a:t> lower.  The </a:t>
            </a:r>
            <a:r>
              <a:rPr lang="en-US" dirty="0" smtClean="0"/>
              <a:t>2 dose coverage</a:t>
            </a:r>
            <a:r>
              <a:rPr lang="en-US" baseline="0" dirty="0" smtClean="0"/>
              <a:t> is 80% and an additional 10% of people received 1 dose coverage meaning 90% of people received at least 1 dose of the vaccine.</a:t>
            </a:r>
            <a:endParaRPr lang="en-US" dirty="0" smtClean="0"/>
          </a:p>
          <a:p>
            <a:endParaRPr lang="en-US" dirty="0" smtClean="0"/>
          </a:p>
          <a:p>
            <a:r>
              <a:rPr lang="en-US" baseline="0" dirty="0" smtClean="0"/>
              <a:t>You may also notice that there was more variability in coverage between the governorates in the south/central region. Some of these governorates had very high coverage while others had much lower coverage.</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20</a:t>
            </a:fld>
            <a:endParaRPr lang="en-US"/>
          </a:p>
        </p:txBody>
      </p:sp>
    </p:spTree>
    <p:extLst>
      <p:ext uri="{BB962C8B-B14F-4D97-AF65-F5344CB8AC3E}">
        <p14:creationId xmlns:p14="http://schemas.microsoft.com/office/powerpoint/2010/main" val="1298559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 visual representation of the overage rates in each governorate. The darker colors represent higher 2 dose coverage. As you can see, the northern governorates have higher rates than the central and southern governorates. Its worth noting that a number of people who were not covered with 2 doses did have at least 1 dose of the vaccine. </a:t>
            </a:r>
          </a:p>
          <a:p>
            <a:endParaRPr lang="en-US" baseline="0" dirty="0" smtClean="0"/>
          </a:p>
          <a:p>
            <a:r>
              <a:rPr lang="en-US" baseline="0" dirty="0" smtClean="0"/>
              <a:t>Note that the population numbers on this map are the population of the selected refugee camps, IDP camps, and collective centers and are not the overall population of each governorate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21</a:t>
            </a:fld>
            <a:endParaRPr lang="en-US"/>
          </a:p>
        </p:txBody>
      </p:sp>
    </p:spTree>
    <p:extLst>
      <p:ext uri="{BB962C8B-B14F-4D97-AF65-F5344CB8AC3E}">
        <p14:creationId xmlns:p14="http://schemas.microsoft.com/office/powerpoint/2010/main" val="2732102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smtClean="0"/>
              <a:t>type of camp was a</a:t>
            </a:r>
            <a:r>
              <a:rPr lang="en-US" baseline="0" dirty="0" smtClean="0"/>
              <a:t> huge predictor of vaccination status. In collective centers, the coverage was very poor in comparison to in refugee camps and IDP camps. Since collective centers are much less organized, and may have dynamic populations, this is not surprising. The collective centers tend to be located in the central governorates which partially explains the low coverage there. </a:t>
            </a:r>
          </a:p>
          <a:p>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22</a:t>
            </a:fld>
            <a:endParaRPr lang="en-US"/>
          </a:p>
        </p:txBody>
      </p:sp>
    </p:spTree>
    <p:extLst>
      <p:ext uri="{BB962C8B-B14F-4D97-AF65-F5344CB8AC3E}">
        <p14:creationId xmlns:p14="http://schemas.microsoft.com/office/powerpoint/2010/main" val="1973379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see estimates</a:t>
            </a:r>
            <a:r>
              <a:rPr lang="en-US" baseline="0" dirty="0" smtClean="0"/>
              <a:t> of vaccination location</a:t>
            </a:r>
            <a:r>
              <a:rPr lang="en-US" dirty="0" smtClean="0"/>
              <a:t>. 90% of people</a:t>
            </a:r>
            <a:r>
              <a:rPr lang="en-US" baseline="0" dirty="0" smtClean="0"/>
              <a:t> reported being vaccinated in their homes, 6% reported being vaccinated in health centers, and 3% reporting being vaccinated in schools.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23</a:t>
            </a:fld>
            <a:endParaRPr lang="en-US"/>
          </a:p>
        </p:txBody>
      </p:sp>
    </p:spTree>
    <p:extLst>
      <p:ext uri="{BB962C8B-B14F-4D97-AF65-F5344CB8AC3E}">
        <p14:creationId xmlns:p14="http://schemas.microsoft.com/office/powerpoint/2010/main" val="76309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you can see the primary reasons that were cited</a:t>
            </a:r>
            <a:r>
              <a:rPr lang="en-US" baseline="0" dirty="0" smtClean="0"/>
              <a:t> by people who were not vaccinated. </a:t>
            </a:r>
          </a:p>
          <a:p>
            <a:endParaRPr lang="en-US" baseline="0" dirty="0" smtClean="0"/>
          </a:p>
          <a:p>
            <a:r>
              <a:rPr lang="en-US" baseline="0" dirty="0" smtClean="0"/>
              <a:t>Of those who did not receive the vaccine, 35% said they were absent during the campaign. 30% said teams did not visit their homes. 11% said that the vaccines were not available.</a:t>
            </a:r>
          </a:p>
          <a:p>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24</a:t>
            </a:fld>
            <a:endParaRPr lang="en-US"/>
          </a:p>
        </p:txBody>
      </p:sp>
    </p:spTree>
    <p:extLst>
      <p:ext uri="{BB962C8B-B14F-4D97-AF65-F5344CB8AC3E}">
        <p14:creationId xmlns:p14="http://schemas.microsoft.com/office/powerpoint/2010/main" val="798976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can see side effects after</a:t>
            </a:r>
            <a:r>
              <a:rPr lang="en-US" baseline="0" dirty="0" smtClean="0"/>
              <a:t> receiving the vaccine. In general side effects were not very common. </a:t>
            </a:r>
          </a:p>
          <a:p>
            <a:endParaRPr lang="en-US" baseline="0" dirty="0" smtClean="0"/>
          </a:p>
          <a:p>
            <a:r>
              <a:rPr lang="en-US" baseline="0" dirty="0" smtClean="0"/>
              <a:t>10% of people reported abdominal pain. 5% reported fever and 3% reported vomiting. </a:t>
            </a:r>
            <a:endParaRPr lang="en-US"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25</a:t>
            </a:fld>
            <a:endParaRPr lang="en-US"/>
          </a:p>
        </p:txBody>
      </p:sp>
    </p:spTree>
    <p:extLst>
      <p:ext uri="{BB962C8B-B14F-4D97-AF65-F5344CB8AC3E}">
        <p14:creationId xmlns:p14="http://schemas.microsoft.com/office/powerpoint/2010/main" val="1107912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26</a:t>
            </a:fld>
            <a:endParaRPr lang="en-US"/>
          </a:p>
        </p:txBody>
      </p:sp>
    </p:spTree>
    <p:extLst>
      <p:ext uri="{BB962C8B-B14F-4D97-AF65-F5344CB8AC3E}">
        <p14:creationId xmlns:p14="http://schemas.microsoft.com/office/powerpoint/2010/main" val="3396544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Despite challenges in implementation during a humanitarian crisis, the coverage in Iraq was very high. The 2 dose coverage was reported at 87%, with 94%</a:t>
            </a:r>
            <a:r>
              <a:rPr lang="en-US" baseline="0" dirty="0" smtClean="0"/>
              <a:t> of people receiving at least 1 dose of the vaccine.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was higher coverage in the northern governorates compared to the south and central governorates. There was also higher coverage in refugee and IDP camps compared to collective centers.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27</a:t>
            </a:fld>
            <a:endParaRPr lang="en-US"/>
          </a:p>
        </p:txBody>
      </p:sp>
    </p:spTree>
    <p:extLst>
      <p:ext uri="{BB962C8B-B14F-4D97-AF65-F5344CB8AC3E}">
        <p14:creationId xmlns:p14="http://schemas.microsoft.com/office/powerpoint/2010/main" val="2598744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were some unique strategies used in Iraq.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First of all the Iraqi MOH decided to implement a door-to-door strategy to reach people for vaccination. The original strategy of the campaign was to provide the vaccine at fixed post sites around the camps. This was ultimately changed because the Iraqi MOH preferred the home to home visits, since that is what they were comfortable with and had conducted before in previous polio campaigns. </a:t>
            </a:r>
          </a:p>
          <a:p>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That’s another factor in the success of the campaign. We were able to use </a:t>
            </a:r>
            <a:r>
              <a:rPr lang="en-US" sz="1200" kern="1200" dirty="0" smtClean="0">
                <a:solidFill>
                  <a:schemeClr val="tx1"/>
                </a:solidFill>
                <a:effectLst/>
                <a:latin typeface="+mn-lt"/>
                <a:ea typeface="+mn-ea"/>
                <a:cs typeface="+mn-cs"/>
              </a:rPr>
              <a:t>the experience of optimizing polio eradication assets, infra-structure, and experience</a:t>
            </a:r>
            <a:r>
              <a:rPr lang="en-US" sz="1200" kern="1200" baseline="0" dirty="0" smtClean="0">
                <a:solidFill>
                  <a:schemeClr val="tx1"/>
                </a:solidFill>
                <a:effectLst/>
                <a:latin typeface="+mn-lt"/>
                <a:ea typeface="+mn-ea"/>
                <a:cs typeface="+mn-cs"/>
              </a:rPr>
              <a:t>. This was really beneficial to the campaign and shows</a:t>
            </a:r>
            <a:r>
              <a:rPr lang="en-US" sz="1200" kern="1200" dirty="0" smtClean="0">
                <a:solidFill>
                  <a:schemeClr val="tx1"/>
                </a:solidFill>
                <a:effectLst/>
                <a:latin typeface="+mn-lt"/>
                <a:ea typeface="+mn-ea"/>
                <a:cs typeface="+mn-cs"/>
              </a:rPr>
              <a:t> the legacy of polio eradication efforts in action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a:t>
            </a:r>
            <a:r>
              <a:rPr lang="en-US" sz="1200" kern="1200" baseline="0" dirty="0" smtClean="0">
                <a:solidFill>
                  <a:schemeClr val="tx1"/>
                </a:solidFill>
                <a:effectLst/>
                <a:latin typeface="+mn-lt"/>
                <a:ea typeface="+mn-ea"/>
                <a:cs typeface="+mn-cs"/>
              </a:rPr>
              <a:t> strategy that was implemented was extending vaccination hours into the evening. This was important because it allowed us to capture adult males who worked outside of the camps during the day and is one reason we did not see differences in vaccination coverage by gender.</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28</a:t>
            </a:fld>
            <a:endParaRPr lang="en-US"/>
          </a:p>
        </p:txBody>
      </p:sp>
    </p:spTree>
    <p:extLst>
      <p:ext uri="{BB962C8B-B14F-4D97-AF65-F5344CB8AC3E}">
        <p14:creationId xmlns:p14="http://schemas.microsoft.com/office/powerpoint/2010/main" val="1114622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were some</a:t>
            </a:r>
            <a:r>
              <a:rPr lang="en-US" sz="1200" kern="1200" baseline="0" dirty="0" smtClean="0">
                <a:solidFill>
                  <a:schemeClr val="tx1"/>
                </a:solidFill>
                <a:effectLst/>
                <a:latin typeface="+mn-lt"/>
                <a:ea typeface="+mn-ea"/>
                <a:cs typeface="+mn-cs"/>
              </a:rPr>
              <a:t> limitations of the vaccination campaign.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Some areas of the country were inaccessible due to insecurity.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We also were not able to targets many non-camp IDPs who were not living in an organized environment conducive to vaccination.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In addition, social mobilization was poor due to the rapid planning and implementation of the campaign.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29</a:t>
            </a:fld>
            <a:endParaRPr lang="en-US"/>
          </a:p>
        </p:txBody>
      </p:sp>
    </p:spTree>
    <p:extLst>
      <p:ext uri="{BB962C8B-B14F-4D97-AF65-F5344CB8AC3E}">
        <p14:creationId xmlns:p14="http://schemas.microsoft.com/office/powerpoint/2010/main" val="2629080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primary method of preventing the spread of cholera is through WASH interventions aimed at providing access to safe water and improving sanitation conditions. </a:t>
            </a:r>
          </a:p>
          <a:p>
            <a:endParaRPr lang="en-US" baseline="0" dirty="0" smtClean="0"/>
          </a:p>
          <a:p>
            <a:r>
              <a:rPr lang="en-US" baseline="0" dirty="0" smtClean="0"/>
              <a:t>As a complementary method of controlling the disease, a global stockpile of oral cholera vaccine was established in 2013. This stockpile was </a:t>
            </a:r>
            <a:r>
              <a:rPr lang="en-US" sz="1200" kern="1200" dirty="0" smtClean="0">
                <a:solidFill>
                  <a:schemeClr val="tx1"/>
                </a:solidFill>
                <a:effectLst/>
                <a:latin typeface="+mn-lt"/>
                <a:ea typeface="+mn-ea"/>
                <a:cs typeface="+mn-cs"/>
              </a:rPr>
              <a:t>intended to provide rapid deployment of oral cholera vaccine in emergency and outbreak situations. </a:t>
            </a:r>
            <a:r>
              <a:rPr lang="en-US" dirty="0" smtClean="0"/>
              <a:t>Ideally, the vaccine should be used in areas that are not yet affected by cholera or where cases are just starting to be reported.</a:t>
            </a:r>
          </a:p>
          <a:p>
            <a:endParaRPr lang="en-US" sz="1200" kern="1200" dirty="0" smtClean="0">
              <a:solidFill>
                <a:schemeClr val="tx1"/>
              </a:solidFill>
              <a:effectLst/>
              <a:latin typeface="+mn-lt"/>
              <a:ea typeface="+mn-ea"/>
              <a:cs typeface="+mn-cs"/>
            </a:endParaRPr>
          </a:p>
          <a:p>
            <a:r>
              <a:rPr lang="en-US" baseline="0" dirty="0" smtClean="0"/>
              <a:t>Since the establishment of the stockpile, there have been ongoing efforts to increase the number of stockpiled vaccines. In fact, WHO recently approved a 3</a:t>
            </a:r>
            <a:r>
              <a:rPr lang="en-US" baseline="30000" dirty="0" smtClean="0"/>
              <a:t>rd</a:t>
            </a:r>
            <a:r>
              <a:rPr lang="en-US" baseline="0" dirty="0" smtClean="0"/>
              <a:t> manufacturer of OCV to increase global supply to 6 million doses for 2016.</a:t>
            </a:r>
          </a:p>
          <a:p>
            <a:endParaRPr lang="en-US" sz="1200" kern="1200" dirty="0" smtClean="0">
              <a:solidFill>
                <a:schemeClr val="tx1"/>
              </a:solidFill>
              <a:effectLst/>
              <a:latin typeface="+mn-lt"/>
              <a:ea typeface="+mn-ea"/>
              <a:cs typeface="+mn-cs"/>
            </a:endParaRP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a:t>
            </a:fld>
            <a:endParaRPr lang="en-US"/>
          </a:p>
        </p:txBody>
      </p:sp>
    </p:spTree>
    <p:extLst>
      <p:ext uri="{BB962C8B-B14F-4D97-AF65-F5344CB8AC3E}">
        <p14:creationId xmlns:p14="http://schemas.microsoft.com/office/powerpoint/2010/main" val="3462188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were also some limitations</a:t>
            </a:r>
            <a:r>
              <a:rPr lang="en-US" baseline="0" dirty="0" smtClean="0"/>
              <a:t> of the survey. Survey results are only representative of camps and collective centers that were surveyed. </a:t>
            </a:r>
          </a:p>
          <a:p>
            <a:endParaRPr lang="en-US" baseline="0" dirty="0" smtClean="0"/>
          </a:p>
          <a:p>
            <a:r>
              <a:rPr lang="en-US" baseline="0" dirty="0" smtClean="0"/>
              <a:t>Again we couldn’t survey every camp because of security and logistical concerns. </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was also variation in the training of surveyors. </a:t>
            </a:r>
            <a:r>
              <a:rPr lang="en-US" sz="1200" kern="1200" smtClean="0">
                <a:solidFill>
                  <a:schemeClr val="tx1"/>
                </a:solidFill>
                <a:effectLst/>
                <a:latin typeface="+mn-lt"/>
                <a:ea typeface="+mn-ea"/>
                <a:cs typeface="+mn-cs"/>
              </a:rPr>
              <a:t>Surveyors </a:t>
            </a:r>
            <a:r>
              <a:rPr lang="en-US" sz="1200" kern="1200" dirty="0" smtClean="0">
                <a:solidFill>
                  <a:schemeClr val="tx1"/>
                </a:solidFill>
                <a:effectLst/>
                <a:latin typeface="+mn-lt"/>
                <a:ea typeface="+mn-ea"/>
                <a:cs typeface="+mn-cs"/>
              </a:rPr>
              <a:t>were not able to travel to Erbil for training by CDC and WHO staff and therefore relied on training by local supervisors,</a:t>
            </a:r>
            <a:r>
              <a:rPr lang="en-US" sz="1200" kern="1200" baseline="0" dirty="0" smtClean="0">
                <a:solidFill>
                  <a:schemeClr val="tx1"/>
                </a:solidFill>
                <a:effectLst/>
                <a:latin typeface="+mn-lt"/>
                <a:ea typeface="+mn-ea"/>
                <a:cs typeface="+mn-cs"/>
              </a:rPr>
              <a:t> whose quality may </a:t>
            </a:r>
            <a:r>
              <a:rPr lang="en-US" sz="1200" kern="1200" dirty="0" smtClean="0">
                <a:solidFill>
                  <a:schemeClr val="tx1"/>
                </a:solidFill>
                <a:effectLst/>
                <a:latin typeface="+mn-lt"/>
                <a:ea typeface="+mn-ea"/>
                <a:cs typeface="+mn-cs"/>
              </a:rPr>
              <a:t>have varied by governorate. </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30</a:t>
            </a:fld>
            <a:endParaRPr lang="en-US"/>
          </a:p>
        </p:txBody>
      </p:sp>
    </p:spTree>
    <p:extLst>
      <p:ext uri="{BB962C8B-B14F-4D97-AF65-F5344CB8AC3E}">
        <p14:creationId xmlns:p14="http://schemas.microsoft.com/office/powerpoint/2010/main" val="32105715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was the first mass</a:t>
            </a:r>
            <a:r>
              <a:rPr lang="en-US" sz="1200" kern="1200" baseline="0" dirty="0" smtClean="0">
                <a:solidFill>
                  <a:schemeClr val="tx1"/>
                </a:solidFill>
                <a:effectLst/>
                <a:latin typeface="+mn-lt"/>
                <a:ea typeface="+mn-ea"/>
                <a:cs typeface="+mn-cs"/>
              </a:rPr>
              <a:t> OCV campaign conducted in Iraq. </a:t>
            </a:r>
            <a:r>
              <a:rPr lang="en-US" sz="1200" kern="1200" dirty="0" smtClean="0">
                <a:solidFill>
                  <a:schemeClr val="tx1"/>
                </a:solidFill>
                <a:effectLst/>
                <a:latin typeface="+mn-lt"/>
                <a:ea typeface="+mn-ea"/>
                <a:cs typeface="+mn-cs"/>
              </a:rPr>
              <a:t>Vaccination is one of the most basic and critical health interventions for protecting vulnerable populations during emergencies. Results from the survey indicated that a high percentage of the target population was vaccinated.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Iraq experience has also shown that OCV campaigns can be part of a comprehensive response to cholera outbreaks among high-risk populations in conflict settings in addition to provision of safe water, adequate sanitation, and hygiene practices.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82054C-5FFB-4925-88B8-34BFE44764D6}" type="slidenum">
              <a:rPr lang="en-US" smtClean="0"/>
              <a:pPr/>
              <a:t>31</a:t>
            </a:fld>
            <a:endParaRPr lang="en-US"/>
          </a:p>
        </p:txBody>
      </p:sp>
    </p:spTree>
    <p:extLst>
      <p:ext uri="{BB962C8B-B14F-4D97-AF65-F5344CB8AC3E}">
        <p14:creationId xmlns:p14="http://schemas.microsoft.com/office/powerpoint/2010/main" val="1095886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32</a:t>
            </a:fld>
            <a:endParaRPr lang="en-US"/>
          </a:p>
        </p:txBody>
      </p:sp>
    </p:spTree>
    <p:extLst>
      <p:ext uri="{BB962C8B-B14F-4D97-AF65-F5344CB8AC3E}">
        <p14:creationId xmlns:p14="http://schemas.microsoft.com/office/powerpoint/2010/main" val="3160204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33</a:t>
            </a:fld>
            <a:endParaRPr lang="en-US"/>
          </a:p>
        </p:txBody>
      </p:sp>
    </p:spTree>
    <p:extLst>
      <p:ext uri="{BB962C8B-B14F-4D97-AF65-F5344CB8AC3E}">
        <p14:creationId xmlns:p14="http://schemas.microsoft.com/office/powerpoint/2010/main" val="2176379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34</a:t>
            </a:fld>
            <a:endParaRPr lang="en-US"/>
          </a:p>
        </p:txBody>
      </p:sp>
    </p:spTree>
    <p:extLst>
      <p:ext uri="{BB962C8B-B14F-4D97-AF65-F5344CB8AC3E}">
        <p14:creationId xmlns:p14="http://schemas.microsoft.com/office/powerpoint/2010/main" val="287982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dirty="0">
                <a:solidFill>
                  <a:schemeClr val="bg2"/>
                </a:solidFill>
              </a:rPr>
              <a:t>Here is a table showing the response rate by governorate. You can see that overall the response rate was really good. </a:t>
            </a:r>
          </a:p>
          <a:p>
            <a:pPr defTabSz="881390">
              <a:defRPr/>
            </a:pPr>
            <a:endParaRPr lang="en-US" dirty="0">
              <a:solidFill>
                <a:schemeClr val="bg2"/>
              </a:solidFill>
            </a:endParaRPr>
          </a:p>
          <a:p>
            <a:pPr defTabSz="881390">
              <a:defRPr/>
            </a:pPr>
            <a:r>
              <a:rPr lang="en-US" dirty="0">
                <a:solidFill>
                  <a:schemeClr val="bg2"/>
                </a:solidFill>
              </a:rPr>
              <a:t>The governorate of </a:t>
            </a:r>
            <a:r>
              <a:rPr lang="en-US" dirty="0" err="1">
                <a:solidFill>
                  <a:schemeClr val="bg2"/>
                </a:solidFill>
              </a:rPr>
              <a:t>Dahuk</a:t>
            </a:r>
            <a:r>
              <a:rPr lang="en-US" dirty="0">
                <a:solidFill>
                  <a:schemeClr val="bg2"/>
                </a:solidFill>
              </a:rPr>
              <a:t> had the lowest household response rate at 93%. </a:t>
            </a:r>
          </a:p>
          <a:p>
            <a:endParaRPr lang="en-US" dirty="0" smtClean="0"/>
          </a:p>
          <a:p>
            <a:r>
              <a:rPr lang="en-US" dirty="0" smtClean="0"/>
              <a:t>And</a:t>
            </a:r>
            <a:r>
              <a:rPr lang="en-US" baseline="0" dirty="0" smtClean="0"/>
              <a:t> one of the reasons we had such a high response rate is that based on our protocol we visited each household up to 3 times. So if there was no response the first time we would revisit multiple times until we c</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dirty="0" smtClean="0">
                <a:solidFill>
                  <a:schemeClr val="bg2"/>
                </a:solidFill>
              </a:rPr>
              <a:t>Based on our protocol, we visited each household up to 3 times if they didn’t initially respond so by the 3</a:t>
            </a:r>
            <a:r>
              <a:rPr lang="en-US" baseline="30000" dirty="0" smtClean="0">
                <a:solidFill>
                  <a:schemeClr val="bg2"/>
                </a:solidFill>
              </a:rPr>
              <a:t>rd</a:t>
            </a:r>
            <a:r>
              <a:rPr lang="en-US" dirty="0" smtClean="0">
                <a:solidFill>
                  <a:schemeClr val="bg2"/>
                </a:solidFill>
              </a:rPr>
              <a:t> round we were able to get data from almost </a:t>
            </a:r>
            <a:r>
              <a:rPr lang="en-US" dirty="0" err="1" smtClean="0">
                <a:solidFill>
                  <a:schemeClr val="bg2"/>
                </a:solidFill>
              </a:rPr>
              <a:t>everyone.</a:t>
            </a:r>
            <a:r>
              <a:rPr lang="en-US" baseline="0" dirty="0" err="1" smtClean="0"/>
              <a:t>ould</a:t>
            </a:r>
            <a:r>
              <a:rPr lang="en-US" baseline="0" dirty="0" smtClean="0"/>
              <a:t> get a response.</a:t>
            </a:r>
            <a:endParaRPr lang="en-US"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35</a:t>
            </a:fld>
            <a:endParaRPr lang="en-US"/>
          </a:p>
        </p:txBody>
      </p:sp>
    </p:spTree>
    <p:extLst>
      <p:ext uri="{BB962C8B-B14F-4D97-AF65-F5344CB8AC3E}">
        <p14:creationId xmlns:p14="http://schemas.microsoft.com/office/powerpoint/2010/main" val="1944785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a:t>
            </a:r>
            <a:r>
              <a:rPr lang="en-US" baseline="0" dirty="0" smtClean="0"/>
              <a:t> some of the individual and household level characteristics of the survey participants. Looking at gender you can see that we had an approximately equal distribution of men and women. You can also see the age breakdown, I think the median age of participants was 23 years old. </a:t>
            </a:r>
          </a:p>
          <a:p>
            <a:endParaRPr lang="en-US" baseline="0" dirty="0" smtClean="0"/>
          </a:p>
          <a:p>
            <a:r>
              <a:rPr lang="en-US" baseline="0" dirty="0" smtClean="0"/>
              <a:t>Looking at the household level characteristic there were about 4 people per household. We also looked at improved vs unimproved water sources and sanitation facilities. Definitions of improved vs unimproved water sources come from WHO/UNICEF guidelines and they are listed at the bottom of the page. In the survey participants were asked about their water source and then their response was classified as either an improved source or an unimproved source. </a:t>
            </a:r>
          </a:p>
          <a:p>
            <a:endParaRPr lang="en-US" baseline="0" dirty="0" smtClean="0"/>
          </a:p>
          <a:p>
            <a:r>
              <a:rPr lang="en-US" baseline="0" dirty="0" smtClean="0"/>
              <a:t>There were about 4 people per household. </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36</a:t>
            </a:fld>
            <a:endParaRPr lang="en-US"/>
          </a:p>
        </p:txBody>
      </p:sp>
    </p:spTree>
    <p:extLst>
      <p:ext uri="{BB962C8B-B14F-4D97-AF65-F5344CB8AC3E}">
        <p14:creationId xmlns:p14="http://schemas.microsoft.com/office/powerpoint/2010/main" val="7367866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 you see the reasons cited for missing</a:t>
            </a:r>
            <a:r>
              <a:rPr lang="en-US" baseline="0" dirty="0" smtClean="0"/>
              <a:t> the second dose of the vaccine.</a:t>
            </a:r>
          </a:p>
          <a:p>
            <a:endParaRPr lang="en-US" baseline="0" dirty="0" smtClean="0"/>
          </a:p>
          <a:p>
            <a:r>
              <a:rPr lang="en-US" baseline="0" dirty="0" smtClean="0"/>
              <a:t>And here you can see a very similar table, the only difference is that this time were are looking at reasons for missing the 2</a:t>
            </a:r>
            <a:r>
              <a:rPr lang="en-US" baseline="30000" dirty="0" smtClean="0"/>
              <a:t>nd</a:t>
            </a:r>
            <a:r>
              <a:rPr lang="en-US" baseline="0" dirty="0" smtClean="0"/>
              <a:t> dose. So the top 2 responses were the same, again people said they weren’t there during the campaign or the teams didn’t visit. Another reason that was cited here was sickness.</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37</a:t>
            </a:fld>
            <a:endParaRPr lang="en-US"/>
          </a:p>
        </p:txBody>
      </p:sp>
    </p:spTree>
    <p:extLst>
      <p:ext uri="{BB962C8B-B14F-4D97-AF65-F5344CB8AC3E}">
        <p14:creationId xmlns:p14="http://schemas.microsoft.com/office/powerpoint/2010/main" val="14871215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a:t>
            </a:r>
            <a:r>
              <a:rPr lang="en-US" baseline="0" dirty="0" smtClean="0"/>
              <a:t> a table showing how people heard about the vaccination campaign. People heard from a variety of sources including television, neighbors, friends, and the radio. </a:t>
            </a:r>
          </a:p>
          <a:p>
            <a:endParaRPr lang="en-US" baseline="0" dirty="0" smtClean="0"/>
          </a:p>
          <a:p>
            <a:r>
              <a:rPr lang="en-US" baseline="0" dirty="0" smtClean="0"/>
              <a:t>This is something to improve upon. Social mobilization for the campaign was low. </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38</a:t>
            </a:fld>
            <a:endParaRPr lang="en-US"/>
          </a:p>
        </p:txBody>
      </p:sp>
    </p:spTree>
    <p:extLst>
      <p:ext uri="{BB962C8B-B14F-4D97-AF65-F5344CB8AC3E}">
        <p14:creationId xmlns:p14="http://schemas.microsoft.com/office/powerpoint/2010/main" val="2204233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here we have a table showing information received by households during the campaign. This is additional health messaging that was given while the surveyors were visiting the houses. You can see that only 55% of people said they had received this messaging. So this is definitely something that can be improved on in the future. </a:t>
            </a:r>
          </a:p>
          <a:p>
            <a:endParaRPr lang="en-US" baseline="0" dirty="0" smtClean="0"/>
          </a:p>
          <a:p>
            <a:r>
              <a:rPr lang="en-US" baseline="0" dirty="0" smtClean="0"/>
              <a:t>Most commonly people were told to wash their hands. Some were also told to cook their food thoroughly, to wash their fruits and vegetables and to boil water. And so again this is something that ideally would be approved upon in the future.</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39</a:t>
            </a:fld>
            <a:endParaRPr lang="en-US"/>
          </a:p>
        </p:txBody>
      </p:sp>
    </p:spTree>
    <p:extLst>
      <p:ext uri="{BB962C8B-B14F-4D97-AF65-F5344CB8AC3E}">
        <p14:creationId xmlns:p14="http://schemas.microsoft.com/office/powerpoint/2010/main" val="356774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a:t>
            </a:r>
            <a:r>
              <a:rPr lang="en-US" baseline="0" dirty="0" smtClean="0"/>
              <a:t>specific burden of cholera in Iraq, we know that the disease is endemic in the country, particularly in the northern region.</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Iraq has a history of </a:t>
            </a:r>
            <a:r>
              <a:rPr lang="en-US" baseline="0" dirty="0" smtClean="0"/>
              <a:t>major cholera epidemics. In 2007, an outbreak caused 4,690 confirmed cases of cholera including 24 deaths. Since then, there have been additional outbreaks in 2008, 2012, and as we will talk about, in 2015.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smtClean="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smtClean="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smtClean="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smtClean="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latin typeface="Calibri" panose="020F0502020204030204" pitchFamily="34" charset="0"/>
              </a:rPr>
              <a:t>(Over 30,000 acute watery diarrhea cases)</a:t>
            </a:r>
            <a:endParaRPr lang="en-US" b="0"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4</a:t>
            </a:fld>
            <a:endParaRPr lang="en-US"/>
          </a:p>
        </p:txBody>
      </p:sp>
    </p:spTree>
    <p:extLst>
      <p:ext uri="{BB962C8B-B14F-4D97-AF65-F5344CB8AC3E}">
        <p14:creationId xmlns:p14="http://schemas.microsoft.com/office/powerpoint/2010/main" val="13645711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40</a:t>
            </a:fld>
            <a:endParaRPr lang="en-US"/>
          </a:p>
        </p:txBody>
      </p:sp>
    </p:spTree>
    <p:extLst>
      <p:ext uri="{BB962C8B-B14F-4D97-AF65-F5344CB8AC3E}">
        <p14:creationId xmlns:p14="http://schemas.microsoft.com/office/powerpoint/2010/main" val="38292439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41</a:t>
            </a:fld>
            <a:endParaRPr lang="en-US"/>
          </a:p>
        </p:txBody>
      </p:sp>
    </p:spTree>
    <p:extLst>
      <p:ext uri="{BB962C8B-B14F-4D97-AF65-F5344CB8AC3E}">
        <p14:creationId xmlns:p14="http://schemas.microsoft.com/office/powerpoint/2010/main" val="3535475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Among those who reported receiving two OCV doses, only 47% had both doses recorded on their vaccination cards while 27% had only one dose recorded and 13% had no documentation available.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finding suggests a need for reminding vaccine recipients to bring back vaccination cards for the second round and also improvement in training of vaccination card recording for survey teams.</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42</a:t>
            </a:fld>
            <a:endParaRPr lang="en-US"/>
          </a:p>
        </p:txBody>
      </p:sp>
    </p:spTree>
    <p:extLst>
      <p:ext uri="{BB962C8B-B14F-4D97-AF65-F5344CB8AC3E}">
        <p14:creationId xmlns:p14="http://schemas.microsoft.com/office/powerpoint/2010/main" val="18627554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43</a:t>
            </a:fld>
            <a:endParaRPr lang="en-US"/>
          </a:p>
        </p:txBody>
      </p:sp>
    </p:spTree>
    <p:extLst>
      <p:ext uri="{BB962C8B-B14F-4D97-AF65-F5344CB8AC3E}">
        <p14:creationId xmlns:p14="http://schemas.microsoft.com/office/powerpoint/2010/main" val="36291013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44</a:t>
            </a:fld>
            <a:endParaRPr lang="en-US"/>
          </a:p>
        </p:txBody>
      </p:sp>
    </p:spTree>
    <p:extLst>
      <p:ext uri="{BB962C8B-B14F-4D97-AF65-F5344CB8AC3E}">
        <p14:creationId xmlns:p14="http://schemas.microsoft.com/office/powerpoint/2010/main" val="3004384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45</a:t>
            </a:fld>
            <a:endParaRPr lang="en-US"/>
          </a:p>
        </p:txBody>
      </p:sp>
    </p:spTree>
    <p:extLst>
      <p:ext uri="{BB962C8B-B14F-4D97-AF65-F5344CB8AC3E}">
        <p14:creationId xmlns:p14="http://schemas.microsoft.com/office/powerpoint/2010/main" val="17500894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46</a:t>
            </a:fld>
            <a:endParaRPr lang="en-US"/>
          </a:p>
        </p:txBody>
      </p:sp>
    </p:spTree>
    <p:extLst>
      <p:ext uri="{BB962C8B-B14F-4D97-AF65-F5344CB8AC3E}">
        <p14:creationId xmlns:p14="http://schemas.microsoft.com/office/powerpoint/2010/main" val="21228209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47</a:t>
            </a:fld>
            <a:endParaRPr lang="en-US"/>
          </a:p>
        </p:txBody>
      </p:sp>
    </p:spTree>
    <p:extLst>
      <p:ext uri="{BB962C8B-B14F-4D97-AF65-F5344CB8AC3E}">
        <p14:creationId xmlns:p14="http://schemas.microsoft.com/office/powerpoint/2010/main" val="19878679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household level</a:t>
            </a:r>
            <a:r>
              <a:rPr lang="en-US" baseline="0" dirty="0" smtClean="0"/>
              <a:t> questions we looked at WASH indicators. In any cholera intervention of course it is very important to address the WASH component as well. So collected data on water sources and sanitation related conditions within the camp..</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48</a:t>
            </a:fld>
            <a:endParaRPr lang="en-US"/>
          </a:p>
        </p:txBody>
      </p:sp>
    </p:spTree>
    <p:extLst>
      <p:ext uri="{BB962C8B-B14F-4D97-AF65-F5344CB8AC3E}">
        <p14:creationId xmlns:p14="http://schemas.microsoft.com/office/powerpoint/2010/main" val="47292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starting the study we conducted some sample</a:t>
            </a:r>
            <a:r>
              <a:rPr lang="en-US" baseline="0" dirty="0" smtClean="0"/>
              <a:t> size calculations</a:t>
            </a:r>
            <a:endParaRPr lang="en-US" dirty="0" smtClean="0"/>
          </a:p>
          <a:p>
            <a:endParaRPr lang="en-US" dirty="0" smtClean="0"/>
          </a:p>
          <a:p>
            <a:r>
              <a:rPr lang="en-US" baseline="0" dirty="0" smtClean="0"/>
              <a:t>And we came up with the assumptions</a:t>
            </a:r>
          </a:p>
          <a:p>
            <a:endParaRPr lang="en-US" baseline="0" dirty="0" smtClean="0"/>
          </a:p>
          <a:p>
            <a:r>
              <a:rPr lang="en-US" baseline="0" dirty="0" smtClean="0"/>
              <a:t>And so some of the goals we had in mind when calculating the necessary sample size were that we wanted to be able to have precise estimates for each individual governorate and we also wanted to have a good estimate for the 1-4 age group in each region.</a:t>
            </a:r>
          </a:p>
          <a:p>
            <a:endParaRPr lang="en-US" baseline="0" dirty="0" smtClean="0"/>
          </a:p>
          <a:p>
            <a:r>
              <a:rPr lang="en-US" baseline="0" dirty="0" smtClean="0"/>
              <a:t>And so based on these goals we decided that we should sample 120 household in each governorate which would give us a precision of 4.7% for each individual governorate and would also give us that 8% precision we wanted for the 1-4 year age group</a:t>
            </a:r>
            <a:endParaRPr lang="en-US" dirty="0" smtClean="0"/>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49</a:t>
            </a:fld>
            <a:endParaRPr lang="en-US"/>
          </a:p>
        </p:txBody>
      </p:sp>
    </p:spTree>
    <p:extLst>
      <p:ext uri="{BB962C8B-B14F-4D97-AF65-F5344CB8AC3E}">
        <p14:creationId xmlns:p14="http://schemas.microsoft.com/office/powerpoint/2010/main" val="3027574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2015, Iraq </a:t>
            </a:r>
            <a:r>
              <a:rPr lang="en-US" sz="1200" kern="1200" baseline="0" dirty="0" smtClean="0">
                <a:solidFill>
                  <a:schemeClr val="tx1"/>
                </a:solidFill>
                <a:effectLst/>
                <a:latin typeface="+mn-lt"/>
                <a:ea typeface="+mn-ea"/>
                <a:cs typeface="+mn-cs"/>
              </a:rPr>
              <a:t>was at high risk of a cholera outbreak.</a:t>
            </a:r>
            <a:r>
              <a:rPr lang="en-US" sz="1200" kern="1200" dirty="0" smtClean="0">
                <a:solidFill>
                  <a:schemeClr val="tx1"/>
                </a:solidFill>
                <a:effectLst/>
                <a:latin typeface="+mn-lt"/>
                <a:ea typeface="+mn-ea"/>
                <a:cs typeface="+mn-cs"/>
              </a:rPr>
              <a:t> There were up</a:t>
            </a:r>
            <a:r>
              <a:rPr lang="en-US" sz="1200" kern="1200" baseline="0" dirty="0" smtClean="0">
                <a:solidFill>
                  <a:schemeClr val="tx1"/>
                </a:solidFill>
                <a:effectLst/>
                <a:latin typeface="+mn-lt"/>
                <a:ea typeface="+mn-ea"/>
                <a:cs typeface="+mn-cs"/>
              </a:rPr>
              <a:t> to </a:t>
            </a:r>
            <a:r>
              <a:rPr lang="en-US" sz="1200" kern="1200" dirty="0" smtClean="0">
                <a:solidFill>
                  <a:schemeClr val="tx1"/>
                </a:solidFill>
                <a:effectLst/>
                <a:latin typeface="+mn-lt"/>
                <a:ea typeface="+mn-ea"/>
                <a:cs typeface="+mn-cs"/>
              </a:rPr>
              <a:t>3.2 million internally</a:t>
            </a:r>
            <a:r>
              <a:rPr lang="en-US" sz="1200" kern="1200" baseline="0" dirty="0" smtClean="0">
                <a:solidFill>
                  <a:schemeClr val="tx1"/>
                </a:solidFill>
                <a:effectLst/>
                <a:latin typeface="+mn-lt"/>
                <a:ea typeface="+mn-ea"/>
                <a:cs typeface="+mn-cs"/>
              </a:rPr>
              <a:t> displaced people living in camps due to the ongoing conflict in the country. Additionally, the country was hosting thousands of Syrian refugees due to protracted fighting in Syria.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Due to </a:t>
            </a:r>
            <a:r>
              <a:rPr lang="en-US" sz="1200" kern="1200" baseline="0" dirty="0" smtClean="0">
                <a:solidFill>
                  <a:schemeClr val="tx1"/>
                </a:solidFill>
                <a:effectLst/>
                <a:latin typeface="+mn-lt"/>
                <a:ea typeface="+mn-ea"/>
                <a:cs typeface="+mn-cs"/>
              </a:rPr>
              <a:t>the instability in the region, t</a:t>
            </a:r>
            <a:r>
              <a:rPr lang="en-US" sz="1200" kern="1200" dirty="0" smtClean="0">
                <a:solidFill>
                  <a:schemeClr val="tx1"/>
                </a:solidFill>
                <a:effectLst/>
                <a:latin typeface="+mn-lt"/>
                <a:ea typeface="+mn-ea"/>
                <a:cs typeface="+mn-cs"/>
              </a:rPr>
              <a:t>he risk of communicable disease epidemics was heightened. Displaced populations often reside in camps, informal settlements or collectives centers where there may be limited access to safe drinking water, food,</a:t>
            </a:r>
            <a:r>
              <a:rPr lang="en-US" sz="1200" kern="1200" baseline="0" dirty="0" smtClean="0">
                <a:solidFill>
                  <a:schemeClr val="tx1"/>
                </a:solidFill>
                <a:effectLst/>
                <a:latin typeface="+mn-lt"/>
                <a:ea typeface="+mn-ea"/>
                <a:cs typeface="+mn-cs"/>
              </a:rPr>
              <a:t> and </a:t>
            </a:r>
            <a:r>
              <a:rPr lang="en-US" sz="1200" kern="1200" dirty="0" smtClean="0">
                <a:solidFill>
                  <a:schemeClr val="tx1"/>
                </a:solidFill>
                <a:effectLst/>
                <a:latin typeface="+mn-lt"/>
                <a:ea typeface="+mn-ea"/>
                <a:cs typeface="+mn-cs"/>
              </a:rPr>
              <a:t>sanitation facilities.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5</a:t>
            </a:fld>
            <a:endParaRPr lang="en-US"/>
          </a:p>
        </p:txBody>
      </p:sp>
    </p:spTree>
    <p:extLst>
      <p:ext uri="{BB962C8B-B14F-4D97-AF65-F5344CB8AC3E}">
        <p14:creationId xmlns:p14="http://schemas.microsoft.com/office/powerpoint/2010/main" val="12913791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continuing on with some of the more</a:t>
            </a:r>
            <a:r>
              <a:rPr lang="en-US" baseline="0" dirty="0" smtClean="0"/>
              <a:t> practical aspects of the</a:t>
            </a:r>
            <a:r>
              <a:rPr lang="en-US" dirty="0" smtClean="0"/>
              <a:t> study design</a:t>
            </a:r>
            <a:r>
              <a:rPr lang="en-US" baseline="0" dirty="0" smtClean="0"/>
              <a:t> </a:t>
            </a:r>
          </a:p>
          <a:p>
            <a:endParaRPr lang="en-US" baseline="0" dirty="0" smtClean="0"/>
          </a:p>
          <a:p>
            <a:r>
              <a:rPr lang="en-US" baseline="0" dirty="0" smtClean="0"/>
              <a:t>we decided to exclude camps that had a population of less than 500 people, because the sample was proportionally allocated, we would have spent many hours just to sample a few people</a:t>
            </a:r>
          </a:p>
          <a:p>
            <a:endParaRPr lang="en-US" baseline="0" dirty="0" smtClean="0"/>
          </a:p>
          <a:p>
            <a:r>
              <a:rPr lang="en-US" baseline="0" dirty="0" smtClean="0"/>
              <a:t>We didn’t go to call camps in </a:t>
            </a:r>
            <a:r>
              <a:rPr lang="en-US" baseline="0" dirty="0" err="1" smtClean="0"/>
              <a:t>Angbar</a:t>
            </a:r>
            <a:r>
              <a:rPr lang="en-US" baseline="0" dirty="0" smtClean="0"/>
              <a:t> and Baghdad-</a:t>
            </a:r>
            <a:r>
              <a:rPr lang="en-US" baseline="0" dirty="0" err="1" smtClean="0"/>
              <a:t>Karkh</a:t>
            </a:r>
            <a:r>
              <a:rPr lang="en-US" baseline="0" dirty="0" smtClean="0"/>
              <a:t> because of safety and logistical concerns</a:t>
            </a:r>
          </a:p>
          <a:p>
            <a:endParaRPr lang="en-US" baseline="0" dirty="0" smtClean="0"/>
          </a:p>
          <a:p>
            <a:r>
              <a:rPr lang="en-US" baseline="0" dirty="0" smtClean="0"/>
              <a:t>So our results aren’t necessarily representative of these places</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50</a:t>
            </a:fld>
            <a:endParaRPr lang="en-US"/>
          </a:p>
        </p:txBody>
      </p:sp>
    </p:spTree>
    <p:extLst>
      <p:ext uri="{BB962C8B-B14F-4D97-AF65-F5344CB8AC3E}">
        <p14:creationId xmlns:p14="http://schemas.microsoft.com/office/powerpoint/2010/main" val="5450022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order to carry out our sampling in each individual camp, the first thing we did was create a predetermined sampling interval, which was calculated by dividing the number of household in a camp by the number of households we planned on sampling according to our study design.</a:t>
            </a:r>
          </a:p>
          <a:p>
            <a:endParaRPr lang="en-US" baseline="0" dirty="0" smtClean="0"/>
          </a:p>
          <a:p>
            <a:r>
              <a:rPr lang="en-US" baseline="0" dirty="0" smtClean="0"/>
              <a:t>Once we had calculated our sampling interval, the next thing we did was chose a random start. That starting place was selected by randomly choosing a household between the 1</a:t>
            </a:r>
            <a:r>
              <a:rPr lang="en-US" baseline="30000" dirty="0" smtClean="0"/>
              <a:t>st</a:t>
            </a:r>
            <a:r>
              <a:rPr lang="en-US" baseline="0" dirty="0" smtClean="0"/>
              <a:t> household and the nth household starting from the corner of a camp. So for example if our sampling interval was 3, we randomly chose one of the first 3 listed households.</a:t>
            </a:r>
          </a:p>
          <a:p>
            <a:endParaRPr lang="en-US" baseline="0" dirty="0" smtClean="0"/>
          </a:p>
          <a:p>
            <a:r>
              <a:rPr lang="en-US" baseline="0" dirty="0" smtClean="0"/>
              <a:t>Next, we systematically worked through the camp and selected every nth household based on the sampling interval. So again in this example we sampled every third household. </a:t>
            </a:r>
          </a:p>
          <a:p>
            <a:endParaRPr lang="en-US" baseline="0" dirty="0" smtClean="0"/>
          </a:p>
          <a:p>
            <a:r>
              <a:rPr lang="en-US" baseline="0" dirty="0" smtClean="0"/>
              <a:t>In some cases, the we may have underestimated the number of household in a camp. I that case, we would have reached our desired sample size before reaching the end of the camp. And so when that happened we continued with our pre-determined sampling interval to reduce potential bias.</a:t>
            </a:r>
          </a:p>
        </p:txBody>
      </p:sp>
      <p:sp>
        <p:nvSpPr>
          <p:cNvPr id="4" name="Slide Number Placeholder 3"/>
          <p:cNvSpPr>
            <a:spLocks noGrp="1"/>
          </p:cNvSpPr>
          <p:nvPr>
            <p:ph type="sldNum" sz="quarter" idx="10"/>
          </p:nvPr>
        </p:nvSpPr>
        <p:spPr/>
        <p:txBody>
          <a:bodyPr/>
          <a:lstStyle/>
          <a:p>
            <a:fld id="{7E82054C-5FFB-4925-88B8-34BFE44764D6}" type="slidenum">
              <a:rPr lang="en-US" smtClean="0"/>
              <a:pPr/>
              <a:t>51</a:t>
            </a:fld>
            <a:endParaRPr lang="en-US"/>
          </a:p>
        </p:txBody>
      </p:sp>
    </p:spTree>
    <p:extLst>
      <p:ext uri="{BB962C8B-B14F-4D97-AF65-F5344CB8AC3E}">
        <p14:creationId xmlns:p14="http://schemas.microsoft.com/office/powerpoint/2010/main" val="5374276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Survey data was then weighted before</a:t>
            </a:r>
            <a:r>
              <a:rPr lang="en-US" baseline="0" dirty="0" smtClean="0"/>
              <a:t> we used the complex survey procedures in SAS</a:t>
            </a:r>
          </a:p>
          <a:p>
            <a:endParaRPr lang="en-US" baseline="0" dirty="0" smtClean="0"/>
          </a:p>
          <a:p>
            <a:r>
              <a:rPr lang="en-US" baseline="0" dirty="0" smtClean="0"/>
              <a:t>Data were weighted to account for differences in probability of selection based on the sampling rate within a camp and on non-response</a:t>
            </a:r>
          </a:p>
          <a:p>
            <a:endParaRPr lang="en-US" baseline="0" dirty="0" smtClean="0"/>
          </a:p>
          <a:p>
            <a:r>
              <a:rPr lang="en-US" baseline="0" dirty="0" smtClean="0"/>
              <a:t>And we ensured that each camp’s weight summed to the population of the camp</a:t>
            </a:r>
            <a:endParaRPr lang="en-US" dirty="0" smtClean="0"/>
          </a:p>
          <a:p>
            <a:endParaRPr lang="en-US" dirty="0" smtClean="0"/>
          </a:p>
          <a:p>
            <a:endParaRPr lang="en-US" dirty="0" smtClean="0"/>
          </a:p>
          <a:p>
            <a:endParaRPr lang="en-US" dirty="0" smtClean="0"/>
          </a:p>
          <a:p>
            <a:endParaRPr lang="en-US" dirty="0" smtClean="0"/>
          </a:p>
          <a:p>
            <a:r>
              <a:rPr lang="en-US" dirty="0" smtClean="0"/>
              <a:t>Weights are calibrated</a:t>
            </a:r>
            <a:r>
              <a:rPr lang="en-US" baseline="0" dirty="0" smtClean="0"/>
              <a:t> so that sum of weights in each camp = population of camp</a:t>
            </a:r>
          </a:p>
          <a:p>
            <a:endParaRPr lang="en-US" baseline="0" dirty="0" smtClean="0"/>
          </a:p>
          <a:p>
            <a:r>
              <a:rPr lang="en-US" baseline="0" dirty="0" smtClean="0"/>
              <a:t>So then each person’s final weight corresponds to the number of people who </a:t>
            </a:r>
            <a:r>
              <a:rPr lang="en-US" baseline="0" smtClean="0"/>
              <a:t>they represent</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52</a:t>
            </a:fld>
            <a:endParaRPr lang="en-US"/>
          </a:p>
        </p:txBody>
      </p:sp>
    </p:spTree>
    <p:extLst>
      <p:ext uri="{BB962C8B-B14F-4D97-AF65-F5344CB8AC3E}">
        <p14:creationId xmlns:p14="http://schemas.microsoft.com/office/powerpoint/2010/main" val="13753424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53</a:t>
            </a:fld>
            <a:endParaRPr lang="en-US"/>
          </a:p>
        </p:txBody>
      </p:sp>
    </p:spTree>
    <p:extLst>
      <p:ext uri="{BB962C8B-B14F-4D97-AF65-F5344CB8AC3E}">
        <p14:creationId xmlns:p14="http://schemas.microsoft.com/office/powerpoint/2010/main" val="11489224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54</a:t>
            </a:fld>
            <a:endParaRPr lang="en-US"/>
          </a:p>
        </p:txBody>
      </p:sp>
    </p:spTree>
    <p:extLst>
      <p:ext uri="{BB962C8B-B14F-4D97-AF65-F5344CB8AC3E}">
        <p14:creationId xmlns:p14="http://schemas.microsoft.com/office/powerpoint/2010/main" val="42195341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None/>
            </a:pP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55</a:t>
            </a:fld>
            <a:endParaRPr lang="en-US"/>
          </a:p>
        </p:txBody>
      </p:sp>
    </p:spTree>
    <p:extLst>
      <p:ext uri="{BB962C8B-B14F-4D97-AF65-F5344CB8AC3E}">
        <p14:creationId xmlns:p14="http://schemas.microsoft.com/office/powerpoint/2010/main" val="10864869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56</a:t>
            </a:fld>
            <a:endParaRPr lang="en-US"/>
          </a:p>
        </p:txBody>
      </p:sp>
    </p:spTree>
    <p:extLst>
      <p:ext uri="{BB962C8B-B14F-4D97-AF65-F5344CB8AC3E}">
        <p14:creationId xmlns:p14="http://schemas.microsoft.com/office/powerpoint/2010/main" val="15503423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2"/>
                </a:solidFill>
                <a:latin typeface="Calibri" panose="020F0502020204030204" pitchFamily="34" charset="0"/>
                <a:ea typeface="Calibri" panose="020F0502020204030204" pitchFamily="34" charset="0"/>
              </a:rPr>
              <a:t>Officially established IDP camps that are under-crowded, areas in the central region that are reporting already very high attack rates, and big urban </a:t>
            </a:r>
            <a:r>
              <a:rPr lang="en-US" dirty="0" err="1" smtClean="0">
                <a:solidFill>
                  <a:schemeClr val="tx2"/>
                </a:solidFill>
                <a:latin typeface="Calibri" panose="020F0502020204030204" pitchFamily="34" charset="0"/>
                <a:ea typeface="Calibri" panose="020F0502020204030204" pitchFamily="34" charset="0"/>
              </a:rPr>
              <a:t>centres</a:t>
            </a:r>
            <a:r>
              <a:rPr lang="en-US" dirty="0" smtClean="0">
                <a:solidFill>
                  <a:schemeClr val="tx2"/>
                </a:solidFill>
                <a:latin typeface="Calibri" panose="020F0502020204030204" pitchFamily="34" charset="0"/>
                <a:ea typeface="Calibri" panose="020F0502020204030204" pitchFamily="34" charset="0"/>
              </a:rPr>
              <a:t> because of the lack of operational feasibility of organizing vaccination campaigns have not been included in the campaign.</a:t>
            </a:r>
            <a:endParaRPr lang="en-US" dirty="0" smtClean="0">
              <a:solidFill>
                <a:schemeClr val="tx2"/>
              </a:solidFill>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57</a:t>
            </a:fld>
            <a:endParaRPr lang="en-US"/>
          </a:p>
        </p:txBody>
      </p:sp>
    </p:spTree>
    <p:extLst>
      <p:ext uri="{BB962C8B-B14F-4D97-AF65-F5344CB8AC3E}">
        <p14:creationId xmlns:p14="http://schemas.microsoft.com/office/powerpoint/2010/main" val="1240153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Here is an epi curve showing the progression of the epidemic before oral</a:t>
            </a:r>
            <a:r>
              <a:rPr lang="en-US" sz="1200" kern="1200" baseline="0" dirty="0" smtClean="0">
                <a:solidFill>
                  <a:schemeClr val="tx1"/>
                </a:solidFill>
                <a:effectLst/>
                <a:latin typeface="+mn-lt"/>
                <a:ea typeface="+mn-ea"/>
                <a:cs typeface="+mn-cs"/>
              </a:rPr>
              <a:t> cholera vaccine was deployed.</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late august of 2015</a:t>
            </a:r>
            <a:r>
              <a:rPr lang="en-US" sz="1200" kern="1200" dirty="0" smtClean="0">
                <a:solidFill>
                  <a:schemeClr val="tx1"/>
                </a:solidFill>
                <a:effectLst/>
                <a:latin typeface="+mn-lt"/>
                <a:ea typeface="+mn-ea"/>
                <a:cs typeface="+mn-cs"/>
              </a:rPr>
              <a:t>, an initial case of cholera was confirmed in Iraq. By September 15</a:t>
            </a:r>
            <a:r>
              <a:rPr lang="en-US" sz="1200" kern="1200" baseline="30000" dirty="0"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the</a:t>
            </a:r>
            <a:r>
              <a:rPr lang="en-US" sz="1200" kern="1200" baseline="0" dirty="0" smtClean="0">
                <a:solidFill>
                  <a:schemeClr val="tx1"/>
                </a:solidFill>
                <a:effectLst/>
                <a:latin typeface="+mn-lt"/>
                <a:ea typeface="+mn-ea"/>
                <a:cs typeface="+mn-cs"/>
              </a:rPr>
              <a:t> outbreak had been declared by the Iraqi MOH. From there, t</a:t>
            </a:r>
            <a:r>
              <a:rPr lang="en-US" sz="1200" kern="1200" dirty="0" smtClean="0">
                <a:solidFill>
                  <a:schemeClr val="tx1"/>
                </a:solidFill>
                <a:effectLst/>
                <a:latin typeface="+mn-lt"/>
                <a:ea typeface="+mn-ea"/>
                <a:cs typeface="+mn-cs"/>
              </a:rPr>
              <a:t>he outbreak continued to rapidly spread throughout the country and by October 2015 there were cases in 15 of the 18 governorates. On October</a:t>
            </a:r>
            <a:r>
              <a:rPr lang="en-US" sz="1200" kern="1200" baseline="0" dirty="0" smtClean="0">
                <a:solidFill>
                  <a:schemeClr val="tx1"/>
                </a:solidFill>
                <a:effectLst/>
                <a:latin typeface="+mn-lt"/>
                <a:ea typeface="+mn-ea"/>
                <a:cs typeface="+mn-cs"/>
              </a:rPr>
              <a:t> 30</a:t>
            </a:r>
            <a:r>
              <a:rPr lang="en-US" sz="1200" kern="1200" baseline="30000" dirty="0" smtClean="0">
                <a:solidFill>
                  <a:schemeClr val="tx1"/>
                </a:solidFill>
                <a:effectLst/>
                <a:latin typeface="+mn-lt"/>
                <a:ea typeface="+mn-ea"/>
                <a:cs typeface="+mn-cs"/>
              </a:rPr>
              <a:t>th</a:t>
            </a:r>
            <a:r>
              <a:rPr lang="en-US" sz="1200" kern="1200" baseline="0" dirty="0" smtClean="0">
                <a:solidFill>
                  <a:schemeClr val="tx1"/>
                </a:solidFill>
                <a:effectLst/>
                <a:latin typeface="+mn-lt"/>
                <a:ea typeface="+mn-ea"/>
                <a:cs typeface="+mn-cs"/>
              </a:rPr>
              <a:t> the 1</a:t>
            </a:r>
            <a:r>
              <a:rPr lang="en-US" sz="1200" kern="1200" baseline="30000" dirty="0" smtClean="0">
                <a:solidFill>
                  <a:schemeClr val="tx1"/>
                </a:solidFill>
                <a:effectLst/>
                <a:latin typeface="+mn-lt"/>
                <a:ea typeface="+mn-ea"/>
                <a:cs typeface="+mn-cs"/>
              </a:rPr>
              <a:t>st</a:t>
            </a:r>
            <a:r>
              <a:rPr lang="en-US" sz="1200" kern="1200" baseline="0" dirty="0" smtClean="0">
                <a:solidFill>
                  <a:schemeClr val="tx1"/>
                </a:solidFill>
                <a:effectLst/>
                <a:latin typeface="+mn-lt"/>
                <a:ea typeface="+mn-ea"/>
                <a:cs typeface="+mn-cs"/>
              </a:rPr>
              <a:t> round of the vaccination campaign began.  By mid November, there had been almost 5000 confirmed cases nation-wide.</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International Coordinating Group</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6</a:t>
            </a:fld>
            <a:endParaRPr lang="en-US"/>
          </a:p>
        </p:txBody>
      </p:sp>
    </p:spTree>
    <p:extLst>
      <p:ext uri="{BB962C8B-B14F-4D97-AF65-F5344CB8AC3E}">
        <p14:creationId xmlns:p14="http://schemas.microsoft.com/office/powerpoint/2010/main" val="2234316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you can see a map showing the distribution of cases</a:t>
            </a:r>
            <a:r>
              <a:rPr lang="en-US" baseline="0" dirty="0" smtClean="0"/>
              <a:t> throughout the country. As you can see, the majority of the cases were in the central and southern region. There were also cases that were starting to appear in the northern region.</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7</a:t>
            </a:fld>
            <a:endParaRPr lang="en-US"/>
          </a:p>
        </p:txBody>
      </p:sp>
    </p:spTree>
    <p:extLst>
      <p:ext uri="{BB962C8B-B14F-4D97-AF65-F5344CB8AC3E}">
        <p14:creationId xmlns:p14="http://schemas.microsoft.com/office/powerpoint/2010/main" val="1090177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you can also</a:t>
            </a:r>
            <a:r>
              <a:rPr lang="en-US" baseline="0" dirty="0" smtClean="0"/>
              <a:t> see the distribution of the IDP families. Central and Northern Iraq host about 95% of the IDPs in the country.</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8</a:t>
            </a:fld>
            <a:endParaRPr lang="en-US"/>
          </a:p>
        </p:txBody>
      </p:sp>
    </p:spTree>
    <p:extLst>
      <p:ext uri="{BB962C8B-B14F-4D97-AF65-F5344CB8AC3E}">
        <p14:creationId xmlns:p14="http://schemas.microsoft.com/office/powerpoint/2010/main" val="298268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OCV stockpile was implemented in Iraq for a few reasons. The first reason is that cholera is endemic in the country, so people are already at some baseline risk. Second, there are a high number of refugees and internally displaced people living in overcrowded camps with poor water sources and inadequate sanitation where the disease could potentially thrive. Third, Iraq borders Syria to the North, so one of the primary goals of the campaign was to stop cholera cases from spreading in Syria where an epidemic would be disastrous and where we would have limited ability to combat the disease.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9</a:t>
            </a:fld>
            <a:endParaRPr lang="en-US"/>
          </a:p>
        </p:txBody>
      </p:sp>
    </p:spTree>
    <p:extLst>
      <p:ext uri="{BB962C8B-B14F-4D97-AF65-F5344CB8AC3E}">
        <p14:creationId xmlns:p14="http://schemas.microsoft.com/office/powerpoint/2010/main" val="968608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solidFill>
                  <a:schemeClr val="bg1"/>
                </a:solidFill>
                <a:effectLst/>
                <a:latin typeface="Calibri" pitchFamily="34" charset="0"/>
              </a:defRPr>
            </a:lvl1pPr>
          </a:lstStyle>
          <a:p>
            <a:endParaRPr lang="en-US" dirty="0"/>
          </a:p>
        </p:txBody>
      </p:sp>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2057400"/>
            <a:ext cx="6400800" cy="2057400"/>
          </a:xfrm>
          <a:prstGeom prst="rect">
            <a:avLst/>
          </a:prstGeom>
        </p:spPr>
        <p:txBody>
          <a:bodyPr/>
          <a:lstStyle>
            <a:lvl1pPr marL="0" indent="0" algn="ctr">
              <a:buNone/>
              <a:defRPr sz="28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smtClean="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7543800" cy="1450757"/>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822960" y="1845734"/>
            <a:ext cx="7543800" cy="402336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endParaRPr lang="en-US" dirty="0"/>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91534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solidFill>
                  <a:schemeClr val="bg1"/>
                </a:solidFill>
                <a:effectLst/>
                <a:latin typeface="Calibri" pitchFamily="34" charset="0"/>
              </a:defRPr>
            </a:lvl1pPr>
          </a:lstStyle>
          <a:p>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marL="342900" indent="-342900">
              <a:buClr>
                <a:schemeClr val="bg1"/>
              </a:buClr>
              <a:buSzPct val="70000"/>
              <a:buFont typeface="Arial" pitchFamily="34" charset="0"/>
              <a:buChar char="•"/>
              <a:defRPr sz="2400" b="1" baseline="0">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endParaRPr lang="en-US" dirty="0"/>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Bad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solidFill>
                  <a:schemeClr val="bg1"/>
                </a:solidFill>
                <a:effectLst/>
                <a:latin typeface="Calibri" pitchFamily="34" charset="0"/>
              </a:defRPr>
            </a:lvl1pPr>
          </a:lstStyle>
          <a:p>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asic Content Bad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solidFill>
                  <a:schemeClr val="bg1"/>
                </a:solidFill>
                <a:effectLst/>
                <a:latin typeface="Calibri" pitchFamily="34" charset="0"/>
              </a:defRPr>
            </a:lvl1pPr>
          </a:lstStyle>
          <a:p>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marL="342900" indent="-342900">
              <a:buClr>
                <a:schemeClr val="bg1"/>
              </a:buClr>
              <a:buSzPct val="70000"/>
              <a:buFont typeface="Wingdings" pitchFamily="2" charset="2"/>
              <a:buChar char="§"/>
              <a:defRPr sz="2400" b="1" baseline="0">
                <a:solidFill>
                  <a:schemeClr val="bg2"/>
                </a:solidFill>
                <a:latin typeface="Calibri" pitchFamily="34" charset="0"/>
              </a:defRPr>
            </a:lvl1pPr>
            <a:lvl2pPr marL="742950" indent="-285750">
              <a:buClr>
                <a:schemeClr val="bg1"/>
              </a:buClr>
              <a:buSzPct val="100000"/>
              <a:buFont typeface="Arial" pitchFamily="34" charset="0"/>
              <a:buChar char="•"/>
              <a:defRPr sz="2000">
                <a:solidFill>
                  <a:schemeClr val="bg2"/>
                </a:solidFill>
              </a:defRPr>
            </a:lvl2pPr>
            <a:lvl3pPr marL="1143000" indent="-228600">
              <a:buClr>
                <a:schemeClr val="bg1"/>
              </a:buClr>
              <a:buSzPct val="100000"/>
              <a:buFont typeface="Courier New" pitchFamily="49" charset="0"/>
              <a:buChar char="o"/>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endParaRPr lang="en-US" dirty="0" smtClean="0"/>
          </a:p>
          <a:p>
            <a:pPr lvl="1"/>
            <a:endParaRPr lang="en-US" dirty="0" smtClean="0"/>
          </a:p>
          <a:p>
            <a:pPr lvl="2"/>
            <a:endParaRPr lang="en-US" dirty="0" smtClean="0"/>
          </a:p>
          <a:p>
            <a:pPr lvl="3"/>
            <a:endParaRPr lang="en-US" dirty="0"/>
          </a:p>
        </p:txBody>
      </p:sp>
      <p:sp>
        <p:nvSpPr>
          <p:cNvPr id="7" name="Text Placeholder 8"/>
          <p:cNvSpPr>
            <a:spLocks noGrp="1"/>
          </p:cNvSpPr>
          <p:nvPr>
            <p:ph type="body" sz="quarter" idx="10" hasCustomPrompt="1"/>
          </p:nvPr>
        </p:nvSpPr>
        <p:spPr>
          <a:xfrm>
            <a:off x="1905000" y="5791200"/>
            <a:ext cx="6781800" cy="609600"/>
          </a:xfrm>
          <a:prstGeom prst="rect">
            <a:avLst/>
          </a:prstGeom>
        </p:spPr>
        <p:txBody>
          <a:bodyPr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273175"/>
            <a:ext cx="7772400" cy="1362075"/>
          </a:xfrm>
          <a:prstGeom prst="rect">
            <a:avLst/>
          </a:prstGeom>
        </p:spPr>
        <p:txBody>
          <a:bodyPr anchor="t"/>
          <a:lstStyle>
            <a:lvl1pPr algn="ctr">
              <a:lnSpc>
                <a:spcPts val="3800"/>
              </a:lnSpc>
              <a:defRPr sz="3600" b="1" cap="all" baseline="0">
                <a:solidFill>
                  <a:schemeClr val="bg1"/>
                </a:solidFill>
                <a:effectLst/>
                <a:latin typeface="Calibri" pitchFamily="34" charset="0"/>
              </a:defRPr>
            </a:lvl1pPr>
          </a:lstStyle>
          <a:p>
            <a:r>
              <a:rPr lang="en-US" dirty="0" smtClean="0"/>
              <a:t>Section Header</a:t>
            </a:r>
            <a:br>
              <a:rPr lang="en-US" dirty="0" smtClean="0"/>
            </a:br>
            <a:endParaRPr lang="en-US" dirty="0"/>
          </a:p>
        </p:txBody>
      </p:sp>
      <p:sp>
        <p:nvSpPr>
          <p:cNvPr id="3" name="Text Placeholder 2"/>
          <p:cNvSpPr>
            <a:spLocks noGrp="1"/>
          </p:cNvSpPr>
          <p:nvPr>
            <p:ph type="body" idx="1" hasCustomPrompt="1"/>
          </p:nvPr>
        </p:nvSpPr>
        <p:spPr>
          <a:xfrm>
            <a:off x="722313" y="2743200"/>
            <a:ext cx="7772400" cy="568325"/>
          </a:xfrm>
          <a:prstGeom prst="rect">
            <a:avLst/>
          </a:prstGeom>
        </p:spPr>
        <p:txBody>
          <a:bodyPr anchor="b"/>
          <a:lstStyle>
            <a:lvl1pPr marL="0" indent="0" algn="ctr">
              <a:lnSpc>
                <a:spcPts val="2200"/>
              </a:lnSpc>
              <a:buNone/>
              <a:defRPr sz="2000" baseline="0">
                <a:solidFill>
                  <a:schemeClr val="bg2"/>
                </a:solidFill>
                <a:latin typeface="Calibr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Subhead</a:t>
            </a: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3050"/>
            <a:ext cx="3008313" cy="1162050"/>
          </a:xfrm>
          <a:prstGeom prst="rect">
            <a:avLst/>
          </a:prstGeom>
        </p:spPr>
        <p:txBody>
          <a:bodyPr anchor="b"/>
          <a:lstStyle>
            <a:lvl1pPr algn="l">
              <a:defRPr sz="2000" b="1" baseline="0">
                <a:solidFill>
                  <a:schemeClr val="bg1"/>
                </a:solidFill>
                <a:effectLst/>
                <a:latin typeface="Calibri" pitchFamily="34" charset="0"/>
              </a:defRPr>
            </a:lvl1pPr>
          </a:lstStyle>
          <a:p>
            <a:r>
              <a:rPr lang="en-US" dirty="0" smtClean="0"/>
              <a:t>Header</a:t>
            </a:r>
            <a:endParaRPr lang="en-US" dirty="0"/>
          </a:p>
        </p:txBody>
      </p:sp>
      <p:sp>
        <p:nvSpPr>
          <p:cNvPr id="3" name="Content Placeholder 2"/>
          <p:cNvSpPr>
            <a:spLocks noGrp="1"/>
          </p:cNvSpPr>
          <p:nvPr>
            <p:ph idx="1"/>
          </p:nvPr>
        </p:nvSpPr>
        <p:spPr>
          <a:xfrm>
            <a:off x="3575050" y="273051"/>
            <a:ext cx="5111750" cy="5518150"/>
          </a:xfrm>
          <a:prstGeom prst="rect">
            <a:avLst/>
          </a:prstGeom>
        </p:spPr>
        <p:txBody>
          <a:bodyPr anchor="ctr" anchorCtr="0"/>
          <a:lstStyle>
            <a:lvl1pPr marL="342900" indent="-342900">
              <a:buClr>
                <a:schemeClr val="bg1"/>
              </a:buClr>
              <a:buSzPct val="70000"/>
              <a:buFont typeface="Wingdings" pitchFamily="2" charset="2"/>
              <a:buChar char="§"/>
              <a:defRPr sz="2400" b="1">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a:solidFill>
                  <a:schemeClr val="bg2"/>
                </a:solidFill>
              </a:defRPr>
            </a:lvl4pPr>
            <a:lvl5pPr>
              <a:buClr>
                <a:schemeClr val="bg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endParaRPr lang="en-US" dirty="0"/>
          </a:p>
        </p:txBody>
      </p:sp>
      <p:sp>
        <p:nvSpPr>
          <p:cNvPr id="4" name="Text Placeholder 3"/>
          <p:cNvSpPr>
            <a:spLocks noGrp="1"/>
          </p:cNvSpPr>
          <p:nvPr>
            <p:ph type="body" sz="half" idx="2" hasCustomPrompt="1"/>
          </p:nvPr>
        </p:nvSpPr>
        <p:spPr>
          <a:xfrm>
            <a:off x="457200" y="1435101"/>
            <a:ext cx="3008313" cy="4356099"/>
          </a:xfrm>
          <a:prstGeom prst="rect">
            <a:avLst/>
          </a:prstGeom>
        </p:spPr>
        <p:txBody>
          <a:bodyPr/>
          <a:lstStyle>
            <a:lvl1pPr marL="0" indent="0">
              <a:buNone/>
              <a:defRPr sz="1400" baseline="0">
                <a:solidFill>
                  <a:schemeClr val="bg2"/>
                </a:solidFill>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Paragraph of type</a:t>
            </a:r>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0"/>
            <a:ext cx="5486400" cy="566738"/>
          </a:xfrm>
          <a:prstGeom prst="rect">
            <a:avLst/>
          </a:prstGeom>
        </p:spPr>
        <p:txBody>
          <a:bodyPr anchor="b"/>
          <a:lstStyle>
            <a:lvl1pPr algn="l">
              <a:defRPr sz="2000" b="1" baseline="0">
                <a:solidFill>
                  <a:schemeClr val="bg1"/>
                </a:solidFill>
                <a:effectLst/>
                <a:latin typeface="Calibri" pitchFamily="34" charset="0"/>
              </a:defRPr>
            </a:lvl1pPr>
          </a:lstStyle>
          <a:p>
            <a:r>
              <a:rPr lang="en-US" dirty="0" smtClean="0"/>
              <a:t>Photo Title</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2"/>
            </a:solidFill>
          </a:ln>
          <a:effectLst>
            <a:outerShdw blurRad="44450" dist="27940" dir="5400000" algn="ctr">
              <a:srgbClr val="000000">
                <a:alpha val="32000"/>
              </a:srgbClr>
            </a:outerShdw>
          </a:effectLst>
        </p:spPr>
        <p:txBody>
          <a:bodyPr/>
          <a:lstStyle>
            <a:lvl1pPr marL="0" indent="0">
              <a:buNone/>
              <a:defRPr sz="3200">
                <a:solidFill>
                  <a:schemeClr val="bg1"/>
                </a:solidFill>
                <a:effectLst/>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baseline="0">
                <a:solidFill>
                  <a:schemeClr val="bg2"/>
                </a:solidFill>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Caption or credits for photo</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1981200"/>
            <a:ext cx="6400800" cy="2057400"/>
          </a:xfrm>
          <a:prstGeom prst="rect">
            <a:avLst/>
          </a:prstGeom>
        </p:spPr>
        <p:txBody>
          <a:bodyPr/>
          <a:lstStyle>
            <a:lvl1pPr marL="0" indent="0" algn="ctr">
              <a:buNone/>
              <a:defRPr sz="28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smtClean="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273050"/>
            <a:ext cx="3008313" cy="1162050"/>
          </a:xfrm>
          <a:prstGeom prst="rect">
            <a:avLst/>
          </a:prstGeom>
        </p:spPr>
        <p:txBody>
          <a:bodyPr anchor="b"/>
          <a:lstStyle>
            <a:lvl1pPr algn="l">
              <a:defRPr sz="2000" b="1" baseline="0">
                <a:solidFill>
                  <a:schemeClr val="bg1"/>
                </a:solidFill>
                <a:effectLst/>
                <a:latin typeface="Calibri" pitchFamily="34" charset="0"/>
              </a:defRPr>
            </a:lvl1pPr>
          </a:lstStyle>
          <a:p>
            <a:r>
              <a:rPr lang="en-US" dirty="0" smtClean="0"/>
              <a:t>Header</a:t>
            </a:r>
            <a:endParaRPr lang="en-US" dirty="0"/>
          </a:p>
        </p:txBody>
      </p:sp>
      <p:sp>
        <p:nvSpPr>
          <p:cNvPr id="8" name="Content Placeholder 2"/>
          <p:cNvSpPr>
            <a:spLocks noGrp="1"/>
          </p:cNvSpPr>
          <p:nvPr>
            <p:ph idx="1"/>
          </p:nvPr>
        </p:nvSpPr>
        <p:spPr>
          <a:xfrm>
            <a:off x="3575050" y="273051"/>
            <a:ext cx="5111750" cy="5518150"/>
          </a:xfrm>
          <a:prstGeom prst="rect">
            <a:avLst/>
          </a:prstGeom>
        </p:spPr>
        <p:txBody>
          <a:bodyPr anchor="ctr" anchorCtr="0"/>
          <a:lstStyle>
            <a:lvl1pPr marL="342900" indent="-342900">
              <a:buClr>
                <a:schemeClr val="bg1"/>
              </a:buClr>
              <a:buSzPct val="70000"/>
              <a:buFont typeface="Arial" pitchFamily="34" charset="0"/>
              <a:buChar char="•"/>
              <a:defRPr sz="2400" b="1">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a:solidFill>
                  <a:schemeClr val="bg2"/>
                </a:solidFill>
              </a:defRPr>
            </a:lvl4pPr>
            <a:lvl5pPr>
              <a:buClr>
                <a:schemeClr val="bg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endParaRPr lang="en-US" dirty="0"/>
          </a:p>
        </p:txBody>
      </p:sp>
      <p:sp>
        <p:nvSpPr>
          <p:cNvPr id="9" name="Text Placeholder 3"/>
          <p:cNvSpPr>
            <a:spLocks noGrp="1"/>
          </p:cNvSpPr>
          <p:nvPr>
            <p:ph type="body" sz="half" idx="2" hasCustomPrompt="1"/>
          </p:nvPr>
        </p:nvSpPr>
        <p:spPr>
          <a:xfrm>
            <a:off x="457200" y="1435101"/>
            <a:ext cx="3008313" cy="4356099"/>
          </a:xfrm>
          <a:prstGeom prst="rect">
            <a:avLst/>
          </a:prstGeom>
        </p:spPr>
        <p:txBody>
          <a:bodyPr/>
          <a:lstStyle>
            <a:lvl1pPr marL="0" indent="0">
              <a:buNone/>
              <a:defRPr sz="1400" baseline="0">
                <a:solidFill>
                  <a:schemeClr val="bg2"/>
                </a:solidFill>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Paragraph of type</a:t>
            </a:r>
          </a:p>
        </p:txBody>
      </p:sp>
      <p:sp>
        <p:nvSpPr>
          <p:cNvPr id="10"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4" r:id="rId1"/>
    <p:sldLayoutId id="2147483716" r:id="rId2"/>
    <p:sldLayoutId id="2147483717" r:id="rId3"/>
    <p:sldLayoutId id="2147483718" r:id="rId4"/>
    <p:sldLayoutId id="2147483719" r:id="rId5"/>
    <p:sldLayoutId id="2147483720" r:id="rId6"/>
    <p:sldLayoutId id="2147483721" r:id="rId7"/>
    <p:sldLayoutId id="2147483722" r:id="rId8"/>
    <p:sldLayoutId id="2147483724" r:id="rId9"/>
    <p:sldLayoutId id="2147483725" r:id="rId10"/>
    <p:sldLayoutId id="2147483726" r:id="rId11"/>
  </p:sldLayoutIdLst>
  <p:transition>
    <p:fade/>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1.xml"/><Relationship Id="rId1" Type="http://schemas.openxmlformats.org/officeDocument/2006/relationships/slideLayout" Target="../slideLayouts/slideLayout11.xml"/><Relationship Id="rId5" Type="http://schemas.openxmlformats.org/officeDocument/2006/relationships/image" Target="../media/image130.PNG"/><Relationship Id="rId4" Type="http://schemas.openxmlformats.org/officeDocument/2006/relationships/image" Target="../media/image19.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5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54.xml"/><Relationship Id="rId1" Type="http://schemas.openxmlformats.org/officeDocument/2006/relationships/slideLayout" Target="../slideLayouts/slideLayout1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8.emf"/><Relationship Id="rId4" Type="http://schemas.openxmlformats.org/officeDocument/2006/relationships/oleObject" Target="../embeddings/oleObject1.bin"/></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3075" y="1585415"/>
            <a:ext cx="8229600" cy="1676400"/>
          </a:xfrm>
        </p:spPr>
        <p:txBody>
          <a:bodyPr/>
          <a:lstStyle/>
          <a:p>
            <a:r>
              <a:rPr lang="en-US" dirty="0"/>
              <a:t>First oral cholera vaccination campaign in Iraq </a:t>
            </a:r>
            <a:r>
              <a:rPr lang="en-US" dirty="0" smtClean="0"/>
              <a:t/>
            </a:r>
            <a:br>
              <a:rPr lang="en-US" dirty="0" smtClean="0"/>
            </a:br>
            <a:r>
              <a:rPr lang="en-US" dirty="0" smtClean="0"/>
              <a:t>during </a:t>
            </a:r>
            <a:r>
              <a:rPr lang="en-US" dirty="0"/>
              <a:t>an outbreak and humanitarian crisis: </a:t>
            </a:r>
            <a:r>
              <a:rPr lang="en-US" dirty="0" smtClean="0"/>
              <a:t/>
            </a:r>
            <a:br>
              <a:rPr lang="en-US" dirty="0" smtClean="0"/>
            </a:br>
            <a:r>
              <a:rPr lang="en-US" dirty="0" smtClean="0"/>
              <a:t>Findings </a:t>
            </a:r>
            <a:r>
              <a:rPr lang="en-US" dirty="0"/>
              <a:t>from a post-campaign coverage survey, 2015</a:t>
            </a:r>
          </a:p>
        </p:txBody>
      </p:sp>
      <p:sp>
        <p:nvSpPr>
          <p:cNvPr id="2" name="Subtitle 1"/>
          <p:cNvSpPr>
            <a:spLocks noGrp="1"/>
          </p:cNvSpPr>
          <p:nvPr>
            <p:ph type="subTitle" idx="1"/>
          </p:nvPr>
        </p:nvSpPr>
        <p:spPr>
          <a:xfrm>
            <a:off x="1194179" y="3213444"/>
            <a:ext cx="6400800" cy="2632998"/>
          </a:xfrm>
        </p:spPr>
        <p:txBody>
          <a:bodyPr/>
          <a:lstStyle/>
          <a:p>
            <a:r>
              <a:rPr lang="en-US" sz="1800" dirty="0" smtClean="0"/>
              <a:t>Steven Russell, </a:t>
            </a:r>
            <a:r>
              <a:rPr lang="en-US" sz="1800" dirty="0"/>
              <a:t>MSPH </a:t>
            </a:r>
          </a:p>
          <a:p>
            <a:r>
              <a:rPr lang="en-US" sz="1800" dirty="0" smtClean="0"/>
              <a:t>Eugene </a:t>
            </a:r>
            <a:r>
              <a:rPr lang="en-US" sz="1800" dirty="0"/>
              <a:t>Lam, </a:t>
            </a:r>
            <a:r>
              <a:rPr lang="en-US" sz="1800" dirty="0" smtClean="0"/>
              <a:t>MD</a:t>
            </a:r>
          </a:p>
          <a:p>
            <a:r>
              <a:rPr lang="en-US" sz="1800" dirty="0" err="1" smtClean="0"/>
              <a:t>Wasan</a:t>
            </a:r>
            <a:r>
              <a:rPr lang="en-US" sz="1800" dirty="0" smtClean="0"/>
              <a:t> Al </a:t>
            </a:r>
            <a:r>
              <a:rPr lang="en-US" sz="1800" dirty="0" err="1" smtClean="0"/>
              <a:t>Tamimi</a:t>
            </a:r>
            <a:r>
              <a:rPr lang="en-US" sz="1800" dirty="0" smtClean="0"/>
              <a:t>, MPH</a:t>
            </a:r>
          </a:p>
          <a:p>
            <a:r>
              <a:rPr lang="en-US" sz="1800" dirty="0" smtClean="0"/>
              <a:t>Muhammad Obaid-ul Islam Butt, MD</a:t>
            </a:r>
          </a:p>
          <a:p>
            <a:r>
              <a:rPr lang="en-US" sz="1800" dirty="0" smtClean="0"/>
              <a:t>Curtis Blanton, MS</a:t>
            </a:r>
          </a:p>
          <a:p>
            <a:r>
              <a:rPr lang="en-US" sz="1800" dirty="0" err="1" smtClean="0"/>
              <a:t>Altaf</a:t>
            </a:r>
            <a:r>
              <a:rPr lang="en-US" sz="1800" dirty="0" smtClean="0"/>
              <a:t> </a:t>
            </a:r>
            <a:r>
              <a:rPr lang="en-US" sz="1800" dirty="0" err="1" smtClean="0"/>
              <a:t>Sadrudin</a:t>
            </a:r>
            <a:r>
              <a:rPr lang="en-US" sz="1800" dirty="0"/>
              <a:t> </a:t>
            </a:r>
            <a:r>
              <a:rPr lang="en-US" sz="1800" dirty="0" err="1" smtClean="0"/>
              <a:t>Musani</a:t>
            </a:r>
            <a:r>
              <a:rPr lang="en-US" sz="1800" dirty="0" smtClean="0"/>
              <a:t>, MD</a:t>
            </a:r>
          </a:p>
          <a:p>
            <a:r>
              <a:rPr lang="en-US" sz="1800" dirty="0" smtClean="0"/>
              <a:t>Kashmira Date, MD</a:t>
            </a:r>
            <a:endParaRPr lang="en-US" sz="1800" dirty="0"/>
          </a:p>
          <a:p>
            <a:endParaRPr lang="en-US" dirty="0" smtClean="0">
              <a:latin typeface="Calibri" pitchFamily="34" charset="0"/>
            </a:endParaRPr>
          </a:p>
        </p:txBody>
      </p:sp>
      <p:pic>
        <p:nvPicPr>
          <p:cNvPr id="7" name="Picture 6" descr="Logos of the United States Department of Health and Human Services and Centers for Disease Control and Prevention"/>
          <p:cNvPicPr>
            <a:picLocks noChangeAspect="1"/>
          </p:cNvPicPr>
          <p:nvPr/>
        </p:nvPicPr>
        <p:blipFill>
          <a:blip r:embed="rId3" cstate="print"/>
          <a:stretch>
            <a:fillRect/>
          </a:stretch>
        </p:blipFill>
        <p:spPr>
          <a:xfrm>
            <a:off x="152400" y="6515100"/>
            <a:ext cx="190500" cy="190500"/>
          </a:xfrm>
          <a:prstGeom prst="rect">
            <a:avLst/>
          </a:prstGeom>
        </p:spPr>
      </p:pic>
      <p:sp>
        <p:nvSpPr>
          <p:cNvPr id="12" name="Text Placeholder 4"/>
          <p:cNvSpPr>
            <a:spLocks noGrp="1"/>
          </p:cNvSpPr>
          <p:nvPr/>
        </p:nvSpPr>
        <p:spPr>
          <a:xfrm>
            <a:off x="1358282" y="5425818"/>
            <a:ext cx="5105400" cy="182880"/>
          </a:xfrm>
          <a:prstGeom prst="rect">
            <a:avLst/>
          </a:prstGeom>
        </p:spPr>
        <p:txBody>
          <a:bodyPr/>
          <a:lstStyle>
            <a:lvl1pPr marL="342900" indent="-342900" algn="l" defTabSz="914400" rtl="0" eaLnBrk="1" latinLnBrk="0" hangingPunct="1">
              <a:spcBef>
                <a:spcPct val="20000"/>
              </a:spcBef>
              <a:buFont typeface="Arial" pitchFamily="34" charset="0"/>
              <a:buNone/>
              <a:defRPr sz="1000" kern="1200" baseline="0">
                <a:solidFill>
                  <a:schemeClr val="bg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rgbClr val="000000"/>
              </a:solidFill>
            </a:endParaRPr>
          </a:p>
        </p:txBody>
      </p:sp>
      <p:sp>
        <p:nvSpPr>
          <p:cNvPr id="13" name="Text Placeholder 5"/>
          <p:cNvSpPr>
            <a:spLocks noGrp="1"/>
          </p:cNvSpPr>
          <p:nvPr/>
        </p:nvSpPr>
        <p:spPr>
          <a:xfrm>
            <a:off x="1358282" y="5617842"/>
            <a:ext cx="5105400" cy="228600"/>
          </a:xfrm>
          <a:prstGeom prst="rect">
            <a:avLst/>
          </a:prstGeom>
        </p:spPr>
        <p:txBody>
          <a:bodyPr/>
          <a:lstStyle>
            <a:lvl1pPr marL="342900" indent="-342900" algn="l" defTabSz="914400" rtl="0" eaLnBrk="1" latinLnBrk="0" hangingPunct="1">
              <a:spcBef>
                <a:spcPct val="20000"/>
              </a:spcBef>
              <a:buFont typeface="Arial" pitchFamily="34" charset="0"/>
              <a:buNone/>
              <a:defRPr sz="1000" kern="1200" baseline="0">
                <a:solidFill>
                  <a:schemeClr val="bg2">
                    <a:lumMod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rgbClr val="333333"/>
              </a:solidFill>
            </a:endParaRPr>
          </a:p>
        </p:txBody>
      </p:sp>
      <p:sp>
        <p:nvSpPr>
          <p:cNvPr id="10" name="Text Placeholder 5"/>
          <p:cNvSpPr txBox="1">
            <a:spLocks/>
          </p:cNvSpPr>
          <p:nvPr/>
        </p:nvSpPr>
        <p:spPr>
          <a:xfrm>
            <a:off x="2143125" y="6260667"/>
            <a:ext cx="5124450" cy="244907"/>
          </a:xfrm>
          <a:prstGeom prst="rect">
            <a:avLst/>
          </a:prstGeom>
        </p:spPr>
        <p:txBody>
          <a:bodyPr/>
          <a:lstStyle>
            <a:lvl1pPr marL="342900" indent="-342900" algn="l" defTabSz="914400" rtl="0" eaLnBrk="1" latinLnBrk="0" hangingPunct="1">
              <a:spcBef>
                <a:spcPct val="20000"/>
              </a:spcBef>
              <a:buFont typeface="Arial" pitchFamily="34" charset="0"/>
              <a:buNone/>
              <a:defRPr sz="1000" kern="1200" baseline="0">
                <a:solidFill>
                  <a:schemeClr val="bg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0000"/>
                </a:solidFill>
              </a:rPr>
              <a:t>Center for Global Health</a:t>
            </a:r>
          </a:p>
        </p:txBody>
      </p:sp>
      <p:sp>
        <p:nvSpPr>
          <p:cNvPr id="11" name="Text Placeholder 6"/>
          <p:cNvSpPr txBox="1">
            <a:spLocks/>
          </p:cNvSpPr>
          <p:nvPr/>
        </p:nvSpPr>
        <p:spPr>
          <a:xfrm>
            <a:off x="2143125" y="6442202"/>
            <a:ext cx="2444750" cy="228600"/>
          </a:xfrm>
          <a:prstGeom prst="rect">
            <a:avLst/>
          </a:prstGeom>
        </p:spPr>
        <p:txBody>
          <a:bodyPr/>
          <a:lstStyle>
            <a:lvl1pPr marL="342900" indent="-342900" algn="l" defTabSz="914400" rtl="0" eaLnBrk="1" latinLnBrk="0" hangingPunct="1">
              <a:spcBef>
                <a:spcPct val="20000"/>
              </a:spcBef>
              <a:buFont typeface="Arial" pitchFamily="34" charset="0"/>
              <a:buNone/>
              <a:defRPr sz="1000" kern="1200" baseline="0">
                <a:solidFill>
                  <a:schemeClr val="bg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333333"/>
                </a:solidFill>
              </a:rPr>
              <a:t>Emergency Response and Recovery Branch</a:t>
            </a:r>
          </a:p>
        </p:txBody>
      </p:sp>
    </p:spTree>
    <p:extLst>
      <p:ext uri="{BB962C8B-B14F-4D97-AF65-F5344CB8AC3E}">
        <p14:creationId xmlns:p14="http://schemas.microsoft.com/office/powerpoint/2010/main" val="354683432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Oral Cholera Vaccine (</a:t>
            </a:r>
            <a:r>
              <a:rPr lang="en-US" altLang="en-US" dirty="0" err="1"/>
              <a:t>Shanchol</a:t>
            </a:r>
            <a:r>
              <a:rPr lang="en-US" altLang="en-US" baseline="30000" dirty="0" err="1"/>
              <a:t>TM</a:t>
            </a:r>
            <a:r>
              <a:rPr lang="en-US" altLang="en-US" dirty="0"/>
              <a:t>)</a:t>
            </a:r>
            <a:endParaRPr lang="en-US" dirty="0"/>
          </a:p>
        </p:txBody>
      </p:sp>
      <p:sp>
        <p:nvSpPr>
          <p:cNvPr id="3" name="Content Placeholder 2"/>
          <p:cNvSpPr>
            <a:spLocks noGrp="1"/>
          </p:cNvSpPr>
          <p:nvPr>
            <p:ph idx="1"/>
          </p:nvPr>
        </p:nvSpPr>
        <p:spPr>
          <a:xfrm>
            <a:off x="620973" y="1709383"/>
            <a:ext cx="8229600" cy="4191000"/>
          </a:xfrm>
        </p:spPr>
        <p:txBody>
          <a:bodyPr/>
          <a:lstStyle/>
          <a:p>
            <a:pPr>
              <a:defRPr/>
            </a:pPr>
            <a:r>
              <a:rPr lang="en-US" dirty="0" smtClean="0"/>
              <a:t>Orally </a:t>
            </a:r>
            <a:r>
              <a:rPr lang="en-US" dirty="0"/>
              <a:t>administered in 2 doses (2 to 6 weeks apart)</a:t>
            </a:r>
          </a:p>
          <a:p>
            <a:pPr>
              <a:defRPr/>
            </a:pPr>
            <a:r>
              <a:rPr lang="en-US" dirty="0"/>
              <a:t>Recommended for ALL individuals ≥1 </a:t>
            </a:r>
            <a:r>
              <a:rPr lang="en-US" dirty="0" smtClean="0"/>
              <a:t>year</a:t>
            </a:r>
          </a:p>
          <a:p>
            <a:pPr>
              <a:defRPr/>
            </a:pPr>
            <a:r>
              <a:rPr lang="en-US" dirty="0"/>
              <a:t>WHO pre-qualification for </a:t>
            </a:r>
            <a:r>
              <a:rPr lang="en-US" dirty="0" err="1"/>
              <a:t>Shanchol</a:t>
            </a:r>
            <a:r>
              <a:rPr lang="en-US" dirty="0"/>
              <a:t> in </a:t>
            </a:r>
            <a:r>
              <a:rPr lang="en-US" dirty="0" smtClean="0"/>
              <a:t>2011</a:t>
            </a:r>
            <a:endParaRPr lang="en-US" dirty="0"/>
          </a:p>
          <a:p>
            <a:pPr>
              <a:defRPr/>
            </a:pPr>
            <a:r>
              <a:rPr lang="en-US" dirty="0"/>
              <a:t>Efficacy</a:t>
            </a:r>
          </a:p>
          <a:p>
            <a:pPr lvl="1">
              <a:defRPr/>
            </a:pPr>
            <a:r>
              <a:rPr lang="en-US" dirty="0"/>
              <a:t>≈ 85% at 6 months</a:t>
            </a:r>
          </a:p>
          <a:p>
            <a:pPr lvl="1">
              <a:defRPr/>
            </a:pPr>
            <a:r>
              <a:rPr lang="en-US" dirty="0"/>
              <a:t>≈ 65% at 5 years</a:t>
            </a:r>
          </a:p>
          <a:p>
            <a:pPr>
              <a:defRPr/>
            </a:pPr>
            <a:r>
              <a:rPr lang="en-US" dirty="0"/>
              <a:t>Good heat stability</a:t>
            </a:r>
          </a:p>
          <a:p>
            <a:pPr>
              <a:defRPr/>
            </a:pPr>
            <a:r>
              <a:rPr lang="en-US" dirty="0"/>
              <a:t>Killed vaccine, good safety profile</a:t>
            </a:r>
          </a:p>
          <a:p>
            <a:endParaRPr lang="en-US" dirty="0"/>
          </a:p>
        </p:txBody>
      </p:sp>
      <p:pic>
        <p:nvPicPr>
          <p:cNvPr id="5" name="Picture 2" descr="C:\Users\pezzolil\Dropbox\Cholera\GTFCC\working groups\OCV\Stockpile Updates\Talking points\Photos\44B65ABA-1627-4909-8AA3-28F888C8BF0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4942" y="3432517"/>
            <a:ext cx="2580004" cy="258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141112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Oral Cholera Vaccination (OCV) Campaign</a:t>
            </a:r>
            <a:endParaRPr lang="en-US" dirty="0"/>
          </a:p>
        </p:txBody>
      </p:sp>
      <p:sp>
        <p:nvSpPr>
          <p:cNvPr id="3" name="Content Placeholder 2"/>
          <p:cNvSpPr>
            <a:spLocks noGrp="1"/>
          </p:cNvSpPr>
          <p:nvPr>
            <p:ph idx="1"/>
          </p:nvPr>
        </p:nvSpPr>
        <p:spPr>
          <a:xfrm>
            <a:off x="457200" y="1828800"/>
            <a:ext cx="8229601" cy="1322363"/>
          </a:xfrm>
        </p:spPr>
        <p:txBody>
          <a:bodyPr/>
          <a:lstStyle/>
          <a:p>
            <a:r>
              <a:rPr lang="en-US" sz="2200" dirty="0" smtClean="0"/>
              <a:t>The campaign </a:t>
            </a:r>
            <a:r>
              <a:rPr lang="en-US" sz="2200" dirty="0"/>
              <a:t>targeted approximately 255,000 persons aged ≥1 year living in selected refugee camps, IDP camps, and collective </a:t>
            </a:r>
            <a:r>
              <a:rPr lang="en-US" sz="2200" dirty="0" smtClean="0"/>
              <a:t>centers</a:t>
            </a:r>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6590" y="3085690"/>
            <a:ext cx="3920210" cy="2940158"/>
          </a:xfrm>
          <a:prstGeom prst="rect">
            <a:avLst/>
          </a:prstGeom>
        </p:spPr>
      </p:pic>
      <p:sp>
        <p:nvSpPr>
          <p:cNvPr id="5" name="TextBox 4"/>
          <p:cNvSpPr txBox="1"/>
          <p:nvPr/>
        </p:nvSpPr>
        <p:spPr>
          <a:xfrm>
            <a:off x="560439" y="3325624"/>
            <a:ext cx="3688004" cy="646331"/>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 name="Content Placeholder 2"/>
          <p:cNvSpPr txBox="1">
            <a:spLocks/>
          </p:cNvSpPr>
          <p:nvPr/>
        </p:nvSpPr>
        <p:spPr>
          <a:xfrm>
            <a:off x="457199" y="2918268"/>
            <a:ext cx="4080154" cy="3065377"/>
          </a:xfrm>
          <a:prstGeom prst="rect">
            <a:avLst/>
          </a:prstGeom>
        </p:spPr>
        <p:txBody>
          <a:bodyPr/>
          <a:lstStyle>
            <a:lvl1pPr marL="342900" indent="-342900" algn="l" defTabSz="914400" rtl="0" eaLnBrk="1" latinLnBrk="0" hangingPunct="1">
              <a:spcBef>
                <a:spcPct val="20000"/>
              </a:spcBef>
              <a:buClr>
                <a:schemeClr val="bg1"/>
              </a:buClr>
              <a:buSzPct val="70000"/>
              <a:buFont typeface="Wingdings" pitchFamily="2" charset="2"/>
              <a:buChar char="§"/>
              <a:defRPr sz="2400" b="1" kern="1200" baseline="0">
                <a:solidFill>
                  <a:schemeClr val="bg2"/>
                </a:solidFill>
                <a:latin typeface="Calibri" pitchFamily="34" charset="0"/>
                <a:ea typeface="+mn-ea"/>
                <a:cs typeface="+mn-cs"/>
              </a:defRPr>
            </a:lvl1pPr>
            <a:lvl2pPr marL="742950" indent="-285750" algn="l" defTabSz="914400" rtl="0" eaLnBrk="1" latinLnBrk="0" hangingPunct="1">
              <a:spcBef>
                <a:spcPct val="20000"/>
              </a:spcBef>
              <a:buClr>
                <a:schemeClr val="bg1"/>
              </a:buClr>
              <a:buSzPct val="100000"/>
              <a:buFont typeface="Arial" pitchFamily="34" charset="0"/>
              <a:buChar char="•"/>
              <a:defRPr sz="2000" kern="1200">
                <a:solidFill>
                  <a:schemeClr val="bg2"/>
                </a:solidFill>
                <a:latin typeface="+mn-lt"/>
                <a:ea typeface="+mn-ea"/>
                <a:cs typeface="+mn-cs"/>
              </a:defRPr>
            </a:lvl2pPr>
            <a:lvl3pPr marL="1143000" indent="-228600" algn="l" defTabSz="914400" rtl="0" eaLnBrk="1" latinLnBrk="0" hangingPunct="1">
              <a:spcBef>
                <a:spcPct val="20000"/>
              </a:spcBef>
              <a:buClr>
                <a:schemeClr val="bg1"/>
              </a:buClr>
              <a:buSzPct val="100000"/>
              <a:buFont typeface="Courier New" pitchFamily="49" charset="0"/>
              <a:buChar char="o"/>
              <a:defRPr sz="1800" kern="1200">
                <a:solidFill>
                  <a:schemeClr val="bg2"/>
                </a:solidFill>
                <a:latin typeface="+mn-lt"/>
                <a:ea typeface="+mn-ea"/>
                <a:cs typeface="+mn-cs"/>
              </a:defRPr>
            </a:lvl3pPr>
            <a:lvl4pPr marL="1600200" indent="-228600" algn="l" defTabSz="914400" rtl="0" eaLnBrk="1" latinLnBrk="0" hangingPunct="1">
              <a:spcBef>
                <a:spcPct val="20000"/>
              </a:spcBef>
              <a:buClr>
                <a:schemeClr val="bg1"/>
              </a:buClr>
              <a:buSzPct val="70000"/>
              <a:buFont typeface="Courier New" pitchFamily="49" charset="0"/>
              <a:buChar char="o"/>
              <a:defRPr sz="1800" kern="1200" baseline="0">
                <a:solidFill>
                  <a:schemeClr val="bg2"/>
                </a:solidFill>
                <a:latin typeface="+mn-lt"/>
                <a:ea typeface="+mn-ea"/>
                <a:cs typeface="+mn-cs"/>
              </a:defRPr>
            </a:lvl4pPr>
            <a:lvl5pPr marL="2057400" indent="-228600" algn="l" defTabSz="914400" rtl="0" eaLnBrk="1" latinLnBrk="0" hangingPunct="1">
              <a:spcBef>
                <a:spcPct val="20000"/>
              </a:spcBef>
              <a:buClr>
                <a:schemeClr val="bg1"/>
              </a:buClr>
              <a:buSzPct val="70000"/>
              <a:buFont typeface="Arial" pitchFamily="34" charset="0"/>
              <a:buChar char="•"/>
              <a:defRPr sz="180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solidFill>
                  <a:schemeClr val="tx2"/>
                </a:solidFill>
              </a:rPr>
              <a:t>Deployment of ~510,000 OCV doses </a:t>
            </a:r>
          </a:p>
          <a:p>
            <a:pPr marL="800100" lvl="1" indent="-342900"/>
            <a:r>
              <a:rPr lang="en-US" sz="2200" b="1" dirty="0">
                <a:solidFill>
                  <a:schemeClr val="tx2"/>
                </a:solidFill>
                <a:latin typeface="Calibri" panose="020F0502020204030204" pitchFamily="34" charset="0"/>
              </a:rPr>
              <a:t>Largest deployment of OCV to date from the Global OCV Stockpile established for outbreak and humanitarian response</a:t>
            </a:r>
          </a:p>
          <a:p>
            <a:endParaRPr lang="en-US" dirty="0"/>
          </a:p>
        </p:txBody>
      </p:sp>
    </p:spTree>
    <p:extLst>
      <p:ext uri="{BB962C8B-B14F-4D97-AF65-F5344CB8AC3E}">
        <p14:creationId xmlns:p14="http://schemas.microsoft.com/office/powerpoint/2010/main" val="92803922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Post-Campaign Vaccination Coverage Survey</a:t>
            </a:r>
            <a:endParaRPr lang="en-US" dirty="0"/>
          </a:p>
        </p:txBody>
      </p:sp>
      <p:sp>
        <p:nvSpPr>
          <p:cNvPr id="3" name="Content Placeholder 2"/>
          <p:cNvSpPr>
            <a:spLocks noGrp="1"/>
          </p:cNvSpPr>
          <p:nvPr>
            <p:ph idx="1"/>
          </p:nvPr>
        </p:nvSpPr>
        <p:spPr>
          <a:xfrm>
            <a:off x="457200" y="1764323"/>
            <a:ext cx="8229600" cy="4191000"/>
          </a:xfrm>
        </p:spPr>
        <p:txBody>
          <a:bodyPr/>
          <a:lstStyle/>
          <a:p>
            <a:r>
              <a:rPr lang="en-US" dirty="0"/>
              <a:t>OCV has never been used in Iraq </a:t>
            </a:r>
            <a:r>
              <a:rPr lang="en-US" dirty="0" smtClean="0"/>
              <a:t>before</a:t>
            </a:r>
          </a:p>
          <a:p>
            <a:r>
              <a:rPr lang="en-US" dirty="0" smtClean="0"/>
              <a:t>Based </a:t>
            </a:r>
            <a:r>
              <a:rPr lang="en-US" dirty="0"/>
              <a:t>on decisions of the MOH, a vaccination coverage survey was conducted immediately after the 2</a:t>
            </a:r>
            <a:r>
              <a:rPr lang="en-US" baseline="30000" dirty="0"/>
              <a:t>nd</a:t>
            </a:r>
            <a:r>
              <a:rPr lang="en-US" dirty="0"/>
              <a:t> round of OCV campaign </a:t>
            </a:r>
            <a:endParaRPr lang="en-US" dirty="0" smtClean="0"/>
          </a:p>
          <a:p>
            <a:r>
              <a:rPr lang="en-US" dirty="0" smtClean="0"/>
              <a:t>Conducted by WHO, CDC, </a:t>
            </a:r>
            <a:r>
              <a:rPr lang="en-US" dirty="0"/>
              <a:t>and the Iraqi Red Crescent </a:t>
            </a:r>
            <a:r>
              <a:rPr lang="en-US" dirty="0" smtClean="0"/>
              <a:t>Society</a:t>
            </a:r>
          </a:p>
          <a:p>
            <a:r>
              <a:rPr lang="en-US" dirty="0" smtClean="0"/>
              <a:t>To evaluate:</a:t>
            </a:r>
          </a:p>
          <a:p>
            <a:pPr lvl="1"/>
            <a:r>
              <a:rPr lang="en-US" dirty="0" smtClean="0"/>
              <a:t>vaccine uptake</a:t>
            </a:r>
          </a:p>
          <a:p>
            <a:pPr lvl="1"/>
            <a:r>
              <a:rPr lang="en-US" dirty="0" smtClean="0"/>
              <a:t>barriers </a:t>
            </a:r>
            <a:r>
              <a:rPr lang="en-US" dirty="0"/>
              <a:t>to </a:t>
            </a:r>
            <a:r>
              <a:rPr lang="en-US" dirty="0" smtClean="0"/>
              <a:t>vaccination</a:t>
            </a:r>
          </a:p>
          <a:p>
            <a:pPr lvl="1"/>
            <a:r>
              <a:rPr lang="en-US" dirty="0" smtClean="0"/>
              <a:t>adverse events</a:t>
            </a:r>
            <a:endParaRPr lang="en-US" dirty="0"/>
          </a:p>
        </p:txBody>
      </p:sp>
    </p:spTree>
    <p:extLst>
      <p:ext uri="{BB962C8B-B14F-4D97-AF65-F5344CB8AC3E}">
        <p14:creationId xmlns:p14="http://schemas.microsoft.com/office/powerpoint/2010/main" val="212686211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09434" y="2947429"/>
            <a:ext cx="7772400" cy="529867"/>
          </a:xfrm>
        </p:spPr>
        <p:txBody>
          <a:bodyPr/>
          <a:lstStyle/>
          <a:p>
            <a:r>
              <a:rPr lang="en-US" dirty="0"/>
              <a:t>Methods</a:t>
            </a:r>
            <a:r>
              <a:rPr lang="en-US" dirty="0" smtClean="0"/>
              <a:t/>
            </a:r>
            <a:br>
              <a:rPr lang="en-US" dirty="0" smtClean="0"/>
            </a:br>
            <a:endParaRPr lang="en-US" dirty="0"/>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60" y="384577"/>
            <a:ext cx="7543800" cy="769310"/>
          </a:xfrm>
        </p:spPr>
        <p:txBody>
          <a:bodyPr/>
          <a:lstStyle/>
          <a:p>
            <a:r>
              <a:rPr lang="en-US" dirty="0" smtClean="0">
                <a:solidFill>
                  <a:srgbClr val="FFC000"/>
                </a:solidFill>
              </a:rPr>
              <a:t>Study Design</a:t>
            </a:r>
            <a:endParaRPr lang="en-US" dirty="0">
              <a:solidFill>
                <a:schemeClr val="bg2"/>
              </a:solidFill>
            </a:endParaRPr>
          </a:p>
        </p:txBody>
      </p:sp>
      <p:sp>
        <p:nvSpPr>
          <p:cNvPr id="3" name="Content Placeholder 2"/>
          <p:cNvSpPr>
            <a:spLocks noGrp="1"/>
          </p:cNvSpPr>
          <p:nvPr>
            <p:ph idx="1"/>
          </p:nvPr>
        </p:nvSpPr>
        <p:spPr>
          <a:xfrm>
            <a:off x="531222" y="1734585"/>
            <a:ext cx="7974875" cy="4023360"/>
          </a:xfrm>
        </p:spPr>
        <p:txBody>
          <a:bodyPr>
            <a:normAutofit/>
          </a:bodyPr>
          <a:lstStyle/>
          <a:p>
            <a:pPr>
              <a:buClr>
                <a:schemeClr val="bg1"/>
              </a:buClr>
              <a:buFont typeface="Wingdings" panose="05000000000000000000" pitchFamily="2" charset="2"/>
              <a:buChar char="§"/>
            </a:pPr>
            <a:r>
              <a:rPr lang="en-US" sz="2000" b="1" dirty="0" smtClean="0">
                <a:solidFill>
                  <a:schemeClr val="bg2"/>
                </a:solidFill>
                <a:latin typeface="Calibri" panose="020F0502020204030204" pitchFamily="34" charset="0"/>
              </a:rPr>
              <a:t>We conducted a stratified </a:t>
            </a:r>
            <a:r>
              <a:rPr lang="en-US" sz="2000" b="1" dirty="0">
                <a:solidFill>
                  <a:schemeClr val="bg2"/>
                </a:solidFill>
                <a:latin typeface="Calibri" panose="020F0502020204030204" pitchFamily="34" charset="0"/>
              </a:rPr>
              <a:t>multi-stage cluster survey </a:t>
            </a:r>
            <a:endParaRPr lang="en-US" sz="2000" b="1" dirty="0" smtClean="0">
              <a:solidFill>
                <a:schemeClr val="bg2"/>
              </a:solidFill>
              <a:latin typeface="Calibri" panose="020F0502020204030204" pitchFamily="34" charset="0"/>
            </a:endParaRPr>
          </a:p>
          <a:p>
            <a:pPr marL="0" indent="0">
              <a:buClr>
                <a:schemeClr val="bg1"/>
              </a:buClr>
              <a:buNone/>
            </a:pPr>
            <a:endParaRPr lang="en-US" sz="2000" b="1" dirty="0" smtClean="0">
              <a:solidFill>
                <a:schemeClr val="bg2"/>
              </a:solidFill>
              <a:latin typeface="Calibri" panose="020F0502020204030204" pitchFamily="34" charset="0"/>
            </a:endParaRPr>
          </a:p>
          <a:p>
            <a:pPr>
              <a:buClr>
                <a:schemeClr val="bg1"/>
              </a:buClr>
              <a:buFont typeface="Wingdings" panose="05000000000000000000" pitchFamily="2" charset="2"/>
              <a:buChar char="§"/>
            </a:pPr>
            <a:r>
              <a:rPr lang="en-US" sz="2000" b="1" dirty="0" smtClean="0">
                <a:solidFill>
                  <a:schemeClr val="bg2"/>
                </a:solidFill>
                <a:latin typeface="Calibri" panose="020F0502020204030204" pitchFamily="34" charset="0"/>
              </a:rPr>
              <a:t>Stratification</a:t>
            </a:r>
          </a:p>
          <a:p>
            <a:pPr lvl="1">
              <a:buClr>
                <a:schemeClr val="bg1"/>
              </a:buClr>
              <a:buFont typeface="Arial" panose="020B0604020202020204" pitchFamily="34" charset="0"/>
              <a:buChar char="•"/>
            </a:pPr>
            <a:r>
              <a:rPr lang="en-US" sz="1800" b="1" dirty="0" smtClean="0">
                <a:solidFill>
                  <a:schemeClr val="bg2"/>
                </a:solidFill>
                <a:latin typeface="Calibri" panose="020F0502020204030204" pitchFamily="34" charset="0"/>
              </a:rPr>
              <a:t>1st </a:t>
            </a:r>
            <a:r>
              <a:rPr lang="en-US" sz="1800" b="1" dirty="0">
                <a:solidFill>
                  <a:schemeClr val="bg2"/>
                </a:solidFill>
                <a:latin typeface="Calibri" panose="020F0502020204030204" pitchFamily="34" charset="0"/>
              </a:rPr>
              <a:t>by governorate </a:t>
            </a:r>
            <a:endParaRPr lang="en-US" sz="1800" b="1" dirty="0" smtClean="0">
              <a:solidFill>
                <a:schemeClr val="bg2"/>
              </a:solidFill>
              <a:latin typeface="Calibri" panose="020F0502020204030204" pitchFamily="34" charset="0"/>
            </a:endParaRPr>
          </a:p>
          <a:p>
            <a:pPr lvl="2">
              <a:buClr>
                <a:schemeClr val="bg1"/>
              </a:buClr>
              <a:buFont typeface="Courier New" panose="02070309020205020404" pitchFamily="49" charset="0"/>
              <a:buChar char="o"/>
            </a:pPr>
            <a:r>
              <a:rPr lang="en-US" sz="1800" b="1" dirty="0" smtClean="0">
                <a:solidFill>
                  <a:schemeClr val="bg2"/>
                </a:solidFill>
                <a:latin typeface="Calibri" panose="020F0502020204030204" pitchFamily="34" charset="0"/>
              </a:rPr>
              <a:t>Equally allocated </a:t>
            </a:r>
          </a:p>
          <a:p>
            <a:pPr lvl="1">
              <a:buClr>
                <a:schemeClr val="bg1"/>
              </a:buClr>
              <a:buFont typeface="Arial" panose="020B0604020202020204" pitchFamily="34" charset="0"/>
              <a:buChar char="•"/>
            </a:pPr>
            <a:r>
              <a:rPr lang="en-US" sz="1800" b="1" dirty="0" smtClean="0">
                <a:solidFill>
                  <a:schemeClr val="bg2"/>
                </a:solidFill>
                <a:latin typeface="Calibri" panose="020F0502020204030204" pitchFamily="34" charset="0"/>
              </a:rPr>
              <a:t>2nd by camp (within a governorate)</a:t>
            </a:r>
          </a:p>
          <a:p>
            <a:pPr lvl="2">
              <a:buClr>
                <a:schemeClr val="bg1"/>
              </a:buClr>
              <a:buFont typeface="Courier New" panose="02070309020205020404" pitchFamily="49" charset="0"/>
              <a:buChar char="o"/>
            </a:pPr>
            <a:r>
              <a:rPr lang="en-US" sz="1800" b="1" dirty="0" smtClean="0">
                <a:solidFill>
                  <a:schemeClr val="bg2"/>
                </a:solidFill>
                <a:latin typeface="Calibri" panose="020F0502020204030204" pitchFamily="34" charset="0"/>
              </a:rPr>
              <a:t>Proportionally allocated based on estimated population size </a:t>
            </a:r>
          </a:p>
          <a:p>
            <a:pPr>
              <a:buClr>
                <a:schemeClr val="bg1"/>
              </a:buClr>
              <a:buFont typeface="Wingdings" panose="05000000000000000000" pitchFamily="2" charset="2"/>
              <a:buChar char="§"/>
            </a:pPr>
            <a:r>
              <a:rPr lang="en-US" sz="2000" b="1" dirty="0" smtClean="0">
                <a:solidFill>
                  <a:schemeClr val="bg2"/>
                </a:solidFill>
                <a:latin typeface="Calibri" panose="020F0502020204030204" pitchFamily="34" charset="0"/>
              </a:rPr>
              <a:t>Clustering</a:t>
            </a:r>
          </a:p>
          <a:p>
            <a:pPr lvl="1">
              <a:buClr>
                <a:schemeClr val="bg1"/>
              </a:buClr>
              <a:buFont typeface="Arial" panose="020B0604020202020204" pitchFamily="34" charset="0"/>
              <a:buChar char="•"/>
            </a:pPr>
            <a:r>
              <a:rPr lang="en-US" sz="1800" b="1" dirty="0" smtClean="0">
                <a:solidFill>
                  <a:schemeClr val="bg2"/>
                </a:solidFill>
                <a:latin typeface="Calibri" panose="020F0502020204030204" pitchFamily="34" charset="0"/>
              </a:rPr>
              <a:t>Households within selected camps were clusters</a:t>
            </a:r>
          </a:p>
          <a:p>
            <a:pPr lvl="1">
              <a:buClr>
                <a:schemeClr val="bg1"/>
              </a:buClr>
              <a:buFont typeface="Arial" panose="020B0604020202020204" pitchFamily="34" charset="0"/>
              <a:buChar char="•"/>
            </a:pPr>
            <a:r>
              <a:rPr lang="en-US" sz="1800" b="1" dirty="0" smtClean="0">
                <a:solidFill>
                  <a:schemeClr val="bg2"/>
                </a:solidFill>
                <a:latin typeface="Calibri" panose="020F0502020204030204" pitchFamily="34" charset="0"/>
              </a:rPr>
              <a:t>Within each household, all persons in each age group</a:t>
            </a:r>
            <a:r>
              <a:rPr lang="en-US" sz="1800" b="1" dirty="0">
                <a:solidFill>
                  <a:schemeClr val="bg2"/>
                </a:solidFill>
                <a:latin typeface="Calibri" panose="020F0502020204030204" pitchFamily="34" charset="0"/>
              </a:rPr>
              <a:t> (1-4, 5-14 and ≥15 years) were </a:t>
            </a:r>
            <a:r>
              <a:rPr lang="en-US" sz="1800" b="1" dirty="0" smtClean="0">
                <a:solidFill>
                  <a:schemeClr val="bg2"/>
                </a:solidFill>
                <a:latin typeface="Calibri" panose="020F0502020204030204" pitchFamily="34" charset="0"/>
              </a:rPr>
              <a:t>interviewed</a:t>
            </a:r>
          </a:p>
          <a:p>
            <a:endParaRPr lang="en-US" dirty="0" smtClean="0"/>
          </a:p>
          <a:p>
            <a:endParaRPr lang="en-US" dirty="0"/>
          </a:p>
        </p:txBody>
      </p:sp>
    </p:spTree>
    <p:extLst>
      <p:ext uri="{BB962C8B-B14F-4D97-AF65-F5344CB8AC3E}">
        <p14:creationId xmlns:p14="http://schemas.microsoft.com/office/powerpoint/2010/main" val="26506862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9" y="440744"/>
            <a:ext cx="7543800" cy="769310"/>
          </a:xfrm>
        </p:spPr>
        <p:txBody>
          <a:bodyPr/>
          <a:lstStyle/>
          <a:p>
            <a:r>
              <a:rPr lang="en-US" dirty="0" smtClean="0">
                <a:solidFill>
                  <a:schemeClr val="bg1"/>
                </a:solidFill>
              </a:rPr>
              <a:t>Data Collection</a:t>
            </a:r>
            <a:endParaRPr lang="en-US" dirty="0">
              <a:solidFill>
                <a:schemeClr val="bg1"/>
              </a:solidFill>
            </a:endParaRPr>
          </a:p>
        </p:txBody>
      </p:sp>
      <p:sp>
        <p:nvSpPr>
          <p:cNvPr id="3" name="Content Placeholder 2"/>
          <p:cNvSpPr>
            <a:spLocks noGrp="1"/>
          </p:cNvSpPr>
          <p:nvPr>
            <p:ph idx="1"/>
          </p:nvPr>
        </p:nvSpPr>
        <p:spPr>
          <a:xfrm>
            <a:off x="392974" y="2199026"/>
            <a:ext cx="7812482" cy="1421864"/>
          </a:xfrm>
        </p:spPr>
        <p:txBody>
          <a:bodyPr/>
          <a:lstStyle/>
          <a:p>
            <a:pPr lvl="1">
              <a:buClr>
                <a:schemeClr val="bg1"/>
              </a:buClr>
              <a:buFont typeface="Wingdings" panose="05000000000000000000" pitchFamily="2" charset="2"/>
              <a:buChar char="§"/>
            </a:pPr>
            <a:r>
              <a:rPr lang="en-US" sz="1800" b="1" dirty="0" smtClean="0">
                <a:solidFill>
                  <a:schemeClr val="bg2"/>
                </a:solidFill>
                <a:latin typeface="Calibri" panose="020F0502020204030204" pitchFamily="34" charset="0"/>
              </a:rPr>
              <a:t>Surveyors </a:t>
            </a:r>
            <a:r>
              <a:rPr lang="en-US" sz="1800" b="1" dirty="0">
                <a:solidFill>
                  <a:schemeClr val="bg2"/>
                </a:solidFill>
                <a:latin typeface="Calibri" panose="020F0502020204030204" pitchFamily="34" charset="0"/>
              </a:rPr>
              <a:t>had experience </a:t>
            </a:r>
            <a:r>
              <a:rPr lang="en-US" sz="1800" b="1" dirty="0" smtClean="0">
                <a:solidFill>
                  <a:schemeClr val="bg2"/>
                </a:solidFill>
                <a:latin typeface="Calibri" panose="020F0502020204030204" pitchFamily="34" charset="0"/>
              </a:rPr>
              <a:t>using </a:t>
            </a:r>
            <a:r>
              <a:rPr lang="en-US" sz="1800" b="1" dirty="0">
                <a:solidFill>
                  <a:schemeClr val="bg2"/>
                </a:solidFill>
                <a:latin typeface="Calibri" panose="020F0502020204030204" pitchFamily="34" charset="0"/>
              </a:rPr>
              <a:t>the application </a:t>
            </a:r>
            <a:r>
              <a:rPr lang="en-US" sz="1800" b="1" dirty="0" smtClean="0">
                <a:solidFill>
                  <a:schemeClr val="bg2"/>
                </a:solidFill>
                <a:latin typeface="Calibri" panose="020F0502020204030204" pitchFamily="34" charset="0"/>
              </a:rPr>
              <a:t>from previous </a:t>
            </a:r>
            <a:r>
              <a:rPr lang="en-US" sz="1800" b="1" dirty="0">
                <a:solidFill>
                  <a:schemeClr val="bg2"/>
                </a:solidFill>
                <a:latin typeface="Calibri" panose="020F0502020204030204" pitchFamily="34" charset="0"/>
              </a:rPr>
              <a:t>polio vaccination campaigns in </a:t>
            </a:r>
            <a:r>
              <a:rPr lang="en-US" sz="1800" b="1" dirty="0" smtClean="0">
                <a:solidFill>
                  <a:schemeClr val="bg2"/>
                </a:solidFill>
                <a:latin typeface="Calibri" panose="020F0502020204030204" pitchFamily="34" charset="0"/>
              </a:rPr>
              <a:t>Iraq</a:t>
            </a:r>
          </a:p>
          <a:p>
            <a:pPr lvl="1">
              <a:buClr>
                <a:schemeClr val="bg1"/>
              </a:buClr>
              <a:buFont typeface="Wingdings" panose="05000000000000000000" pitchFamily="2" charset="2"/>
              <a:buChar char="§"/>
            </a:pPr>
            <a:endParaRPr lang="en-US" sz="1800" dirty="0" smtClean="0">
              <a:solidFill>
                <a:schemeClr val="bg2"/>
              </a:solidFill>
            </a:endParaRPr>
          </a:p>
          <a:p>
            <a:pPr lvl="1">
              <a:buClr>
                <a:schemeClr val="bg1"/>
              </a:buClr>
              <a:buFont typeface="Wingdings" panose="05000000000000000000" pitchFamily="2" charset="2"/>
              <a:buChar char="§"/>
            </a:pPr>
            <a:r>
              <a:rPr lang="en-US" sz="1800" b="1" dirty="0" smtClean="0">
                <a:solidFill>
                  <a:schemeClr val="bg2"/>
                </a:solidFill>
                <a:latin typeface="Calibri" panose="020F0502020204030204" pitchFamily="34" charset="0"/>
              </a:rPr>
              <a:t>Conducted </a:t>
            </a:r>
            <a:r>
              <a:rPr lang="en-US" sz="1800" b="1" dirty="0">
                <a:solidFill>
                  <a:schemeClr val="bg2"/>
                </a:solidFill>
                <a:latin typeface="Calibri" panose="020F0502020204030204" pitchFamily="34" charset="0"/>
              </a:rPr>
              <a:t>real-time data entry and GPS tracking of survey </a:t>
            </a:r>
            <a:r>
              <a:rPr lang="en-US" sz="1800" b="1" dirty="0" smtClean="0">
                <a:solidFill>
                  <a:schemeClr val="bg2"/>
                </a:solidFill>
                <a:latin typeface="Calibri" panose="020F0502020204030204" pitchFamily="34" charset="0"/>
              </a:rPr>
              <a:t>teams</a:t>
            </a:r>
          </a:p>
          <a:p>
            <a:endParaRPr lang="en-US" dirty="0">
              <a:solidFill>
                <a:schemeClr val="bg2"/>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913" y="3620890"/>
            <a:ext cx="3673055" cy="2518170"/>
          </a:xfrm>
          <a:prstGeom prst="rect">
            <a:avLst/>
          </a:prstGeom>
        </p:spPr>
      </p:pic>
      <p:sp>
        <p:nvSpPr>
          <p:cNvPr id="5" name="TextBox 4"/>
          <p:cNvSpPr txBox="1"/>
          <p:nvPr/>
        </p:nvSpPr>
        <p:spPr>
          <a:xfrm>
            <a:off x="729343" y="2253343"/>
            <a:ext cx="184731" cy="369332"/>
          </a:xfrm>
          <a:prstGeom prst="rect">
            <a:avLst/>
          </a:prstGeom>
          <a:noFill/>
        </p:spPr>
        <p:txBody>
          <a:bodyPr wrap="none" rtlCol="0">
            <a:spAutoFit/>
          </a:bodyPr>
          <a:lstStyle/>
          <a:p>
            <a:endParaRPr lang="en-US" dirty="0"/>
          </a:p>
        </p:txBody>
      </p:sp>
      <p:sp>
        <p:nvSpPr>
          <p:cNvPr id="6" name="TextBox 5"/>
          <p:cNvSpPr txBox="1"/>
          <p:nvPr/>
        </p:nvSpPr>
        <p:spPr>
          <a:xfrm>
            <a:off x="984264" y="1275696"/>
            <a:ext cx="7221192" cy="923330"/>
          </a:xfrm>
          <a:prstGeom prst="rect">
            <a:avLst/>
          </a:prstGeom>
          <a:noFill/>
        </p:spPr>
        <p:txBody>
          <a:bodyPr wrap="square" rtlCol="0">
            <a:spAutoFit/>
          </a:bodyPr>
          <a:lstStyle/>
          <a:p>
            <a:r>
              <a:rPr lang="en-US" b="1" dirty="0">
                <a:solidFill>
                  <a:schemeClr val="bg2"/>
                </a:solidFill>
                <a:latin typeface="Calibri" panose="020F0502020204030204" pitchFamily="34" charset="0"/>
              </a:rPr>
              <a:t>All data were collected using the </a:t>
            </a:r>
            <a:r>
              <a:rPr lang="en-US" b="1" i="1" dirty="0">
                <a:solidFill>
                  <a:schemeClr val="bg2"/>
                </a:solidFill>
                <a:latin typeface="Calibri" panose="020F0502020204030204" pitchFamily="34" charset="0"/>
              </a:rPr>
              <a:t>Survey123</a:t>
            </a:r>
            <a:r>
              <a:rPr lang="en-US" b="1" dirty="0">
                <a:solidFill>
                  <a:schemeClr val="bg2"/>
                </a:solidFill>
                <a:latin typeface="Calibri" panose="020F0502020204030204" pitchFamily="34" charset="0"/>
              </a:rPr>
              <a:t> application installed in electronic tablets</a:t>
            </a:r>
          </a:p>
          <a:p>
            <a:endParaRPr lang="en-US" dirty="0"/>
          </a:p>
        </p:txBody>
      </p:sp>
      <p:sp>
        <p:nvSpPr>
          <p:cNvPr id="7" name="TextBox 6"/>
          <p:cNvSpPr txBox="1"/>
          <p:nvPr/>
        </p:nvSpPr>
        <p:spPr>
          <a:xfrm>
            <a:off x="392974" y="3743607"/>
            <a:ext cx="4342312" cy="2308324"/>
          </a:xfrm>
          <a:prstGeom prst="rect">
            <a:avLst/>
          </a:prstGeom>
          <a:noFill/>
        </p:spPr>
        <p:txBody>
          <a:bodyPr wrap="square" rtlCol="0">
            <a:spAutoFit/>
          </a:bodyPr>
          <a:lstStyle/>
          <a:p>
            <a:pPr marL="742950" lvl="1" indent="-285750">
              <a:buClr>
                <a:schemeClr val="bg1"/>
              </a:buClr>
              <a:buFont typeface="Wingdings" panose="05000000000000000000" pitchFamily="2" charset="2"/>
              <a:buChar char="§"/>
            </a:pPr>
            <a:r>
              <a:rPr lang="en-US" b="1" dirty="0" smtClean="0">
                <a:solidFill>
                  <a:schemeClr val="bg2"/>
                </a:solidFill>
                <a:latin typeface="Calibri" panose="020F0502020204030204" pitchFamily="34" charset="0"/>
              </a:rPr>
              <a:t>Allowed </a:t>
            </a:r>
            <a:r>
              <a:rPr lang="en-US" b="1" dirty="0">
                <a:solidFill>
                  <a:schemeClr val="bg2"/>
                </a:solidFill>
                <a:latin typeface="Calibri" panose="020F0502020204030204" pitchFamily="34" charset="0"/>
              </a:rPr>
              <a:t>CDC and WHO partners to provide remote data quality </a:t>
            </a:r>
            <a:r>
              <a:rPr lang="en-US" b="1" dirty="0" smtClean="0">
                <a:solidFill>
                  <a:schemeClr val="bg2"/>
                </a:solidFill>
                <a:latin typeface="Calibri" panose="020F0502020204030204" pitchFamily="34" charset="0"/>
              </a:rPr>
              <a:t>checks</a:t>
            </a:r>
          </a:p>
          <a:p>
            <a:pPr marL="742950" lvl="1" indent="-285750">
              <a:buClr>
                <a:schemeClr val="bg1"/>
              </a:buClr>
              <a:buFont typeface="Wingdings" panose="05000000000000000000" pitchFamily="2" charset="2"/>
              <a:buChar char="§"/>
            </a:pPr>
            <a:endParaRPr lang="en-US" b="1" dirty="0" smtClean="0">
              <a:solidFill>
                <a:schemeClr val="bg2"/>
              </a:solidFill>
              <a:latin typeface="Calibri" panose="020F0502020204030204" pitchFamily="34" charset="0"/>
            </a:endParaRPr>
          </a:p>
          <a:p>
            <a:pPr marL="742950" lvl="1" indent="-285750">
              <a:buClr>
                <a:schemeClr val="bg1"/>
              </a:buClr>
              <a:buFont typeface="Wingdings" panose="05000000000000000000" pitchFamily="2" charset="2"/>
              <a:buChar char="§"/>
            </a:pPr>
            <a:r>
              <a:rPr lang="en-US" b="1" dirty="0" smtClean="0">
                <a:solidFill>
                  <a:schemeClr val="bg2"/>
                </a:solidFill>
                <a:latin typeface="Calibri" panose="020F0502020204030204" pitchFamily="34" charset="0"/>
              </a:rPr>
              <a:t>CDC team gave </a:t>
            </a:r>
            <a:r>
              <a:rPr lang="en-US" b="1" dirty="0">
                <a:solidFill>
                  <a:schemeClr val="bg2"/>
                </a:solidFill>
                <a:latin typeface="Calibri" panose="020F0502020204030204" pitchFamily="34" charset="0"/>
              </a:rPr>
              <a:t>daily feedback to team supervisors for immediate corrective actions</a:t>
            </a:r>
          </a:p>
          <a:p>
            <a:pPr marL="742950" lvl="1" indent="-285750">
              <a:buFont typeface="Arial" panose="020B0604020202020204" pitchFamily="34" charset="0"/>
              <a:buChar char="•"/>
            </a:pPr>
            <a:endParaRPr lang="en-US" dirty="0" smtClean="0">
              <a:solidFill>
                <a:schemeClr val="bg2"/>
              </a:solidFill>
            </a:endParaRPr>
          </a:p>
          <a:p>
            <a:pPr lvl="1"/>
            <a:endParaRPr lang="en-US" dirty="0">
              <a:solidFill>
                <a:schemeClr val="bg2"/>
              </a:solidFill>
            </a:endParaRPr>
          </a:p>
        </p:txBody>
      </p:sp>
    </p:spTree>
    <p:extLst>
      <p:ext uri="{BB962C8B-B14F-4D97-AF65-F5344CB8AC3E}">
        <p14:creationId xmlns:p14="http://schemas.microsoft.com/office/powerpoint/2010/main" val="30406515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09434" y="2947429"/>
            <a:ext cx="7772400" cy="529867"/>
          </a:xfrm>
        </p:spPr>
        <p:txBody>
          <a:bodyPr/>
          <a:lstStyle/>
          <a:p>
            <a:r>
              <a:rPr lang="en-US" dirty="0" smtClean="0"/>
              <a:t>RESULTS</a:t>
            </a:r>
            <a:br>
              <a:rPr lang="en-US" dirty="0" smtClean="0"/>
            </a:br>
            <a:endParaRPr lang="en-US" dirty="0"/>
          </a:p>
        </p:txBody>
      </p:sp>
    </p:spTree>
    <p:extLst>
      <p:ext uri="{BB962C8B-B14F-4D97-AF65-F5344CB8AC3E}">
        <p14:creationId xmlns:p14="http://schemas.microsoft.com/office/powerpoint/2010/main" val="55542291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461266"/>
            <a:ext cx="7543800" cy="751086"/>
          </a:xfrm>
        </p:spPr>
        <p:txBody>
          <a:bodyPr/>
          <a:lstStyle/>
          <a:p>
            <a:r>
              <a:rPr lang="en-US" dirty="0" smtClean="0">
                <a:solidFill>
                  <a:schemeClr val="bg1"/>
                </a:solidFill>
              </a:rPr>
              <a:t>Results</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sz="2400" b="1" dirty="0" smtClean="0">
                <a:solidFill>
                  <a:schemeClr val="bg2"/>
                </a:solidFill>
                <a:latin typeface="Calibri" panose="020F0502020204030204" pitchFamily="34" charset="0"/>
              </a:rPr>
              <a:t>1,226 </a:t>
            </a:r>
            <a:r>
              <a:rPr lang="en-US" sz="2400" b="1" dirty="0">
                <a:solidFill>
                  <a:schemeClr val="bg2"/>
                </a:solidFill>
                <a:latin typeface="Calibri" panose="020F0502020204030204" pitchFamily="34" charset="0"/>
              </a:rPr>
              <a:t>households and 5,007 individuals participated in the </a:t>
            </a:r>
            <a:r>
              <a:rPr lang="en-US" sz="2400" b="1" dirty="0" smtClean="0">
                <a:solidFill>
                  <a:schemeClr val="bg2"/>
                </a:solidFill>
                <a:latin typeface="Calibri" panose="020F0502020204030204" pitchFamily="34" charset="0"/>
              </a:rPr>
              <a:t>survey</a:t>
            </a:r>
          </a:p>
          <a:p>
            <a:endParaRPr lang="en-US" sz="2400" b="1" dirty="0" smtClean="0">
              <a:solidFill>
                <a:schemeClr val="bg2"/>
              </a:solidFill>
              <a:latin typeface="Calibri" panose="020F0502020204030204" pitchFamily="34" charset="0"/>
            </a:endParaRPr>
          </a:p>
          <a:p>
            <a:r>
              <a:rPr lang="en-US" sz="2400" b="1" dirty="0" smtClean="0">
                <a:solidFill>
                  <a:schemeClr val="bg2"/>
                </a:solidFill>
                <a:latin typeface="Calibri" panose="020F0502020204030204" pitchFamily="34" charset="0"/>
              </a:rPr>
              <a:t>The </a:t>
            </a:r>
            <a:r>
              <a:rPr lang="en-US" sz="2400" b="1" dirty="0">
                <a:solidFill>
                  <a:schemeClr val="bg2"/>
                </a:solidFill>
                <a:latin typeface="Calibri" panose="020F0502020204030204" pitchFamily="34" charset="0"/>
              </a:rPr>
              <a:t>overall </a:t>
            </a:r>
            <a:r>
              <a:rPr lang="en-US" sz="2400" b="1" dirty="0" smtClean="0">
                <a:solidFill>
                  <a:schemeClr val="bg2"/>
                </a:solidFill>
                <a:latin typeface="Calibri" panose="020F0502020204030204" pitchFamily="34" charset="0"/>
              </a:rPr>
              <a:t>household response </a:t>
            </a:r>
            <a:r>
              <a:rPr lang="en-US" sz="2400" b="1" dirty="0">
                <a:solidFill>
                  <a:schemeClr val="bg2"/>
                </a:solidFill>
                <a:latin typeface="Calibri" panose="020F0502020204030204" pitchFamily="34" charset="0"/>
              </a:rPr>
              <a:t>rate </a:t>
            </a:r>
            <a:r>
              <a:rPr lang="en-US" sz="2400" b="1" dirty="0" smtClean="0">
                <a:solidFill>
                  <a:schemeClr val="bg2"/>
                </a:solidFill>
                <a:latin typeface="Calibri" panose="020F0502020204030204" pitchFamily="34" charset="0"/>
              </a:rPr>
              <a:t>was </a:t>
            </a:r>
            <a:r>
              <a:rPr lang="en-US" sz="2400" b="1" dirty="0">
                <a:solidFill>
                  <a:schemeClr val="bg2"/>
                </a:solidFill>
                <a:latin typeface="Calibri" panose="020F0502020204030204" pitchFamily="34" charset="0"/>
              </a:rPr>
              <a:t>99</a:t>
            </a:r>
            <a:r>
              <a:rPr lang="en-US" sz="2400" b="1" dirty="0" smtClean="0">
                <a:solidFill>
                  <a:schemeClr val="bg2"/>
                </a:solidFill>
                <a:latin typeface="Calibri" panose="020F0502020204030204" pitchFamily="34" charset="0"/>
              </a:rPr>
              <a:t>%.</a:t>
            </a:r>
          </a:p>
          <a:p>
            <a:pPr lvl="1"/>
            <a:r>
              <a:rPr lang="en-US" sz="2400" b="1" dirty="0" smtClean="0">
                <a:solidFill>
                  <a:schemeClr val="bg2"/>
                </a:solidFill>
                <a:latin typeface="Calibri" panose="020F0502020204030204" pitchFamily="34" charset="0"/>
              </a:rPr>
              <a:t>Response rate for individual governorates ranged from 93% - 100%</a:t>
            </a:r>
            <a:endParaRPr lang="en-US" sz="2400" b="1" dirty="0">
              <a:solidFill>
                <a:schemeClr val="bg2"/>
              </a:solidFill>
              <a:latin typeface="Calibri" panose="020F0502020204030204" pitchFamily="34" charset="0"/>
            </a:endParaRPr>
          </a:p>
          <a:p>
            <a:endParaRPr lang="en-US" sz="2900" dirty="0">
              <a:solidFill>
                <a:schemeClr val="bg2"/>
              </a:solidFill>
            </a:endParaRPr>
          </a:p>
          <a:p>
            <a:endParaRPr lang="en-US" dirty="0">
              <a:solidFill>
                <a:schemeClr val="bg2"/>
              </a:solidFill>
            </a:endParaRPr>
          </a:p>
          <a:p>
            <a:endParaRPr lang="en-US" dirty="0"/>
          </a:p>
        </p:txBody>
      </p:sp>
    </p:spTree>
    <p:extLst>
      <p:ext uri="{BB962C8B-B14F-4D97-AF65-F5344CB8AC3E}">
        <p14:creationId xmlns:p14="http://schemas.microsoft.com/office/powerpoint/2010/main" val="7174512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507" y="707865"/>
            <a:ext cx="7543800" cy="407079"/>
          </a:xfrm>
        </p:spPr>
        <p:txBody>
          <a:bodyPr>
            <a:normAutofit fontScale="90000"/>
          </a:bodyPr>
          <a:lstStyle/>
          <a:p>
            <a:r>
              <a:rPr lang="en-US" sz="2700" dirty="0" smtClean="0">
                <a:solidFill>
                  <a:schemeClr val="bg1"/>
                </a:solidFill>
              </a:rPr>
              <a:t>Estimated </a:t>
            </a:r>
            <a:r>
              <a:rPr lang="en-US" sz="2700" dirty="0">
                <a:solidFill>
                  <a:schemeClr val="bg1"/>
                </a:solidFill>
              </a:rPr>
              <a:t>oral cholera vaccination </a:t>
            </a:r>
            <a:r>
              <a:rPr lang="en-US" sz="2700" dirty="0" smtClean="0">
                <a:solidFill>
                  <a:schemeClr val="bg1"/>
                </a:solidFill>
              </a:rPr>
              <a:t>coverage</a:t>
            </a:r>
            <a:r>
              <a:rPr lang="en-US" sz="1500" dirty="0"/>
              <a:t/>
            </a:r>
            <a:br>
              <a:rPr lang="en-US" sz="1500" dirty="0"/>
            </a:br>
            <a:endParaRPr lang="en-US" sz="1500" dirty="0"/>
          </a:p>
        </p:txBody>
      </p:sp>
      <p:sp>
        <p:nvSpPr>
          <p:cNvPr id="4" name="Rectangle 1"/>
          <p:cNvSpPr>
            <a:spLocks noChangeArrowheads="1"/>
          </p:cNvSpPr>
          <p:nvPr/>
        </p:nvSpPr>
        <p:spPr bwMode="auto">
          <a:xfrm>
            <a:off x="746507" y="5746817"/>
            <a:ext cx="359951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zero doses and incomplete data not shown in table</a:t>
            </a:r>
            <a:endParaRPr kumimoji="0" lang="en-US" altLang="en-US" sz="1800" b="0" i="0" u="none" strike="noStrike" cap="none" normalizeH="0" baseline="0" dirty="0" smtClean="0">
              <a:ln>
                <a:noFill/>
              </a:ln>
              <a:solidFill>
                <a:schemeClr val="bg1"/>
              </a:solidFill>
              <a:effectLst/>
              <a:latin typeface="Arial" panose="020B0604020202020204"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54148771"/>
              </p:ext>
            </p:extLst>
          </p:nvPr>
        </p:nvGraphicFramePr>
        <p:xfrm>
          <a:off x="1279773" y="2098538"/>
          <a:ext cx="6443400" cy="2206762"/>
        </p:xfrm>
        <a:graphic>
          <a:graphicData uri="http://schemas.openxmlformats.org/drawingml/2006/table">
            <a:tbl>
              <a:tblPr firstRow="1" firstCol="1" bandRow="1"/>
              <a:tblGrid>
                <a:gridCol w="1863152"/>
                <a:gridCol w="1863152"/>
                <a:gridCol w="2717096"/>
              </a:tblGrid>
              <a:tr h="510902">
                <a:tc>
                  <a:txBody>
                    <a:bodyPr/>
                    <a:lstStyle/>
                    <a:p>
                      <a:pPr algn="l" rtl="0" fontAlgn="ctr"/>
                      <a:r>
                        <a:rPr lang="en-US" sz="1600" b="1" i="0" u="none" strike="noStrike" dirty="0">
                          <a:solidFill>
                            <a:srgbClr val="000000"/>
                          </a:solidFill>
                          <a:effectLst/>
                          <a:latin typeface="Myriad Web Pro"/>
                        </a:rPr>
                        <a:t> </a:t>
                      </a:r>
                    </a:p>
                  </a:txBody>
                  <a:tcPr marL="9525" marR="9525" marT="9525"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4983F2"/>
                    </a:solidFill>
                  </a:tcPr>
                </a:tc>
                <a:tc gridSpan="2">
                  <a:txBody>
                    <a:bodyPr/>
                    <a:lstStyle/>
                    <a:p>
                      <a:pPr algn="ctr" rtl="0" fontAlgn="ctr"/>
                      <a:r>
                        <a:rPr lang="en-US" sz="1600" b="1" i="0" u="none" strike="noStrike" dirty="0">
                          <a:solidFill>
                            <a:srgbClr val="000000"/>
                          </a:solidFill>
                          <a:effectLst/>
                          <a:latin typeface="Myriad Web Pro"/>
                        </a:rPr>
                        <a:t>Overall Estimate</a:t>
                      </a:r>
                    </a:p>
                  </a:txBody>
                  <a:tcPr marL="9525" marR="9525" marT="9525"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4983F2"/>
                    </a:solidFill>
                  </a:tcPr>
                </a:tc>
                <a:tc hMerge="1">
                  <a:txBody>
                    <a:bodyPr/>
                    <a:lstStyle/>
                    <a:p>
                      <a:endParaRPr lang="en-US"/>
                    </a:p>
                  </a:txBody>
                  <a:tcPr/>
                </a:tc>
              </a:tr>
              <a:tr h="571500">
                <a:tc>
                  <a:txBody>
                    <a:bodyPr/>
                    <a:lstStyle/>
                    <a:p>
                      <a:pPr algn="ctr" rtl="0" fontAlgn="ctr"/>
                      <a:r>
                        <a:rPr lang="en-US" sz="1400" b="1" i="0" u="none" strike="noStrike">
                          <a:solidFill>
                            <a:srgbClr val="000000"/>
                          </a:solidFill>
                          <a:effectLst/>
                          <a:latin typeface="Myriad Web Pro"/>
                        </a:rPr>
                        <a:t>Number of doses</a:t>
                      </a:r>
                    </a:p>
                  </a:txBody>
                  <a:tcPr marL="9525" marR="9525" marT="9525"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CFD9FA"/>
                    </a:solidFill>
                  </a:tcPr>
                </a:tc>
                <a:tc>
                  <a:txBody>
                    <a:bodyPr/>
                    <a:lstStyle/>
                    <a:p>
                      <a:pPr algn="ctr" rtl="0" fontAlgn="ctr"/>
                      <a:r>
                        <a:rPr lang="en-US" sz="1400" b="1" i="0" u="none" strike="noStrike" dirty="0">
                          <a:solidFill>
                            <a:srgbClr val="000000"/>
                          </a:solidFill>
                          <a:effectLst/>
                          <a:latin typeface="Myriad Web Pro"/>
                        </a:rPr>
                        <a:t>Weighted estimate</a:t>
                      </a:r>
                    </a:p>
                  </a:txBody>
                  <a:tcPr marL="9525" marR="9525" marT="9525"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CFD9FA"/>
                    </a:solidFill>
                  </a:tcPr>
                </a:tc>
                <a:tc>
                  <a:txBody>
                    <a:bodyPr/>
                    <a:lstStyle/>
                    <a:p>
                      <a:pPr algn="ctr" rtl="0" fontAlgn="ctr"/>
                      <a:r>
                        <a:rPr lang="en-US" sz="1400" b="1" i="0" u="none" strike="noStrike" dirty="0">
                          <a:solidFill>
                            <a:srgbClr val="000000"/>
                          </a:solidFill>
                          <a:effectLst/>
                          <a:latin typeface="Myriad Web Pro"/>
                        </a:rPr>
                        <a:t>95% CI</a:t>
                      </a:r>
                    </a:p>
                  </a:txBody>
                  <a:tcPr marL="9525" marR="9525" marT="9525"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CFD9FA"/>
                    </a:solidFill>
                  </a:tcPr>
                </a:tc>
              </a:tr>
              <a:tr h="571500">
                <a:tc>
                  <a:txBody>
                    <a:bodyPr/>
                    <a:lstStyle/>
                    <a:p>
                      <a:pPr algn="l" rtl="0" fontAlgn="ctr"/>
                      <a:r>
                        <a:rPr lang="en-US" sz="1400" b="0" i="0" u="none" strike="noStrike">
                          <a:solidFill>
                            <a:srgbClr val="000000"/>
                          </a:solidFill>
                          <a:effectLst/>
                          <a:latin typeface="Myriad Web Pro"/>
                        </a:rPr>
                        <a:t>   2 doses</a:t>
                      </a:r>
                    </a:p>
                  </a:txBody>
                  <a:tcPr marL="9525" marR="9525" marT="9525"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E9EDFC"/>
                    </a:solidFill>
                  </a:tcPr>
                </a:tc>
                <a:tc>
                  <a:txBody>
                    <a:bodyPr/>
                    <a:lstStyle/>
                    <a:p>
                      <a:pPr algn="ctr" rtl="0" fontAlgn="ctr"/>
                      <a:r>
                        <a:rPr lang="en-US" sz="1400" b="0" i="0" u="none" strike="noStrike" dirty="0">
                          <a:solidFill>
                            <a:srgbClr val="000000"/>
                          </a:solidFill>
                          <a:effectLst/>
                          <a:latin typeface="Myriad Web Pro"/>
                        </a:rPr>
                        <a:t>87%</a:t>
                      </a:r>
                    </a:p>
                  </a:txBody>
                  <a:tcPr marL="9525" marR="9525" marT="9525"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E9EDFC"/>
                    </a:solidFill>
                  </a:tcPr>
                </a:tc>
                <a:tc>
                  <a:txBody>
                    <a:bodyPr/>
                    <a:lstStyle/>
                    <a:p>
                      <a:pPr algn="ctr" rtl="0" fontAlgn="ctr"/>
                      <a:r>
                        <a:rPr lang="en-US" sz="1400" b="0" i="0" u="none" strike="noStrike" dirty="0">
                          <a:solidFill>
                            <a:srgbClr val="000000"/>
                          </a:solidFill>
                          <a:effectLst/>
                          <a:latin typeface="Myriad Web Pro"/>
                        </a:rPr>
                        <a:t>(85%, 89%)</a:t>
                      </a:r>
                    </a:p>
                  </a:txBody>
                  <a:tcPr marL="9525" marR="9525" marT="9525"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E9EDFC"/>
                    </a:solidFill>
                  </a:tcPr>
                </a:tc>
              </a:tr>
              <a:tr h="552860">
                <a:tc>
                  <a:txBody>
                    <a:bodyPr/>
                    <a:lstStyle/>
                    <a:p>
                      <a:pPr algn="l" rtl="0" fontAlgn="ctr"/>
                      <a:r>
                        <a:rPr lang="en-US" sz="1400" b="0" i="0" u="none" strike="noStrike" dirty="0">
                          <a:solidFill>
                            <a:srgbClr val="000000"/>
                          </a:solidFill>
                          <a:effectLst/>
                          <a:latin typeface="Myriad Web Pro"/>
                        </a:rPr>
                        <a:t>   1 dose</a:t>
                      </a:r>
                    </a:p>
                  </a:txBody>
                  <a:tcPr marL="9525" marR="9525" marT="9525"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E9EDFC"/>
                    </a:solidFill>
                  </a:tcPr>
                </a:tc>
                <a:tc>
                  <a:txBody>
                    <a:bodyPr/>
                    <a:lstStyle/>
                    <a:p>
                      <a:pPr algn="ctr" rtl="0" fontAlgn="ctr"/>
                      <a:r>
                        <a:rPr lang="en-US" sz="1400" b="0" i="0" u="none" strike="noStrike" dirty="0">
                          <a:solidFill>
                            <a:srgbClr val="000000"/>
                          </a:solidFill>
                          <a:effectLst/>
                          <a:latin typeface="Myriad Web Pro"/>
                        </a:rPr>
                        <a:t>7%</a:t>
                      </a:r>
                    </a:p>
                  </a:txBody>
                  <a:tcPr marL="9525" marR="9525" marT="9525"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E9EDFC"/>
                    </a:solidFill>
                  </a:tcPr>
                </a:tc>
                <a:tc>
                  <a:txBody>
                    <a:bodyPr/>
                    <a:lstStyle/>
                    <a:p>
                      <a:pPr algn="ctr" rtl="0" fontAlgn="ctr"/>
                      <a:r>
                        <a:rPr lang="en-US" sz="1400" b="0" i="0" u="none" strike="noStrike" dirty="0">
                          <a:solidFill>
                            <a:srgbClr val="000000"/>
                          </a:solidFill>
                          <a:effectLst/>
                          <a:latin typeface="Myriad Web Pro"/>
                        </a:rPr>
                        <a:t>(6%, 9%)</a:t>
                      </a:r>
                    </a:p>
                  </a:txBody>
                  <a:tcPr marL="9525" marR="9525" marT="9525"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E9EDFC"/>
                    </a:solidFill>
                  </a:tcPr>
                </a:tc>
              </a:tr>
            </a:tbl>
          </a:graphicData>
        </a:graphic>
      </p:graphicFrame>
      <p:sp>
        <p:nvSpPr>
          <p:cNvPr id="5" name="Rectangle 4"/>
          <p:cNvSpPr/>
          <p:nvPr/>
        </p:nvSpPr>
        <p:spPr>
          <a:xfrm>
            <a:off x="3113017" y="3158459"/>
            <a:ext cx="1919721" cy="60074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113017" y="3759201"/>
            <a:ext cx="1919721" cy="5461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90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9"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587591"/>
            <a:ext cx="7543800" cy="1450757"/>
          </a:xfrm>
        </p:spPr>
        <p:txBody>
          <a:bodyPr/>
          <a:lstStyle/>
          <a:p>
            <a:r>
              <a:rPr lang="en-US" sz="2400" dirty="0" smtClean="0">
                <a:solidFill>
                  <a:schemeClr val="bg1"/>
                </a:solidFill>
              </a:rPr>
              <a:t>Coverage estimates in Northern Governorates</a:t>
            </a:r>
            <a:endParaRPr lang="en-US" sz="2400"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95471837"/>
              </p:ext>
            </p:extLst>
          </p:nvPr>
        </p:nvGraphicFramePr>
        <p:xfrm>
          <a:off x="382137" y="1924050"/>
          <a:ext cx="8297839" cy="2989141"/>
        </p:xfrm>
        <a:graphic>
          <a:graphicData uri="http://schemas.openxmlformats.org/drawingml/2006/table">
            <a:tbl>
              <a:tblPr firstRow="1" firstCol="1" bandRow="1">
                <a:tableStyleId>{46F890A9-2807-4EBB-B81D-B2AA78EC7F39}</a:tableStyleId>
              </a:tblPr>
              <a:tblGrid>
                <a:gridCol w="3348473"/>
                <a:gridCol w="1498221"/>
                <a:gridCol w="1529652"/>
                <a:gridCol w="1921493"/>
              </a:tblGrid>
              <a:tr h="486605">
                <a:tc>
                  <a:txBody>
                    <a:bodyPr/>
                    <a:lstStyle/>
                    <a:p>
                      <a:pPr marL="0" marR="0" lvl="0" algn="ctr">
                        <a:lnSpc>
                          <a:spcPct val="100000"/>
                        </a:lnSpc>
                        <a:spcBef>
                          <a:spcPts val="0"/>
                        </a:spcBef>
                        <a:spcAft>
                          <a:spcPts val="0"/>
                        </a:spcAft>
                      </a:pPr>
                      <a:r>
                        <a:rPr lang="en-US" sz="1400" b="1" dirty="0">
                          <a:solidFill>
                            <a:srgbClr val="000000"/>
                          </a:solidFill>
                          <a:effectLst/>
                          <a:latin typeface="+mn-lt"/>
                          <a:cs typeface="Arial" panose="020B0604020202020204" pitchFamily="34" charset="0"/>
                        </a:rPr>
                        <a:t>Regions and governorates </a:t>
                      </a:r>
                      <a:endParaRPr lang="en-US" sz="1400" b="1" dirty="0">
                        <a:solidFill>
                          <a:srgbClr val="000000"/>
                        </a:solidFill>
                        <a:effectLst/>
                        <a:latin typeface="+mn-lt"/>
                        <a:ea typeface="MS Mincho" panose="02020609040205080304" pitchFamily="49" charset="-128"/>
                        <a:cs typeface="Arial" panose="020B0604020202020204" pitchFamily="34"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4983F2"/>
                    </a:solidFill>
                  </a:tcPr>
                </a:tc>
                <a:tc>
                  <a:txBody>
                    <a:bodyPr/>
                    <a:lstStyle/>
                    <a:p>
                      <a:pPr marL="0" marR="0" lvl="0" algn="ctr">
                        <a:lnSpc>
                          <a:spcPct val="100000"/>
                        </a:lnSpc>
                        <a:spcBef>
                          <a:spcPts val="0"/>
                        </a:spcBef>
                        <a:spcAft>
                          <a:spcPts val="0"/>
                        </a:spcAft>
                      </a:pPr>
                      <a:r>
                        <a:rPr lang="en-US" sz="1400" b="1" dirty="0">
                          <a:solidFill>
                            <a:srgbClr val="000000"/>
                          </a:solidFill>
                          <a:effectLst/>
                          <a:latin typeface="+mn-lt"/>
                          <a:cs typeface="Arial" panose="020B0604020202020204" pitchFamily="34" charset="0"/>
                        </a:rPr>
                        <a:t>Number of doses</a:t>
                      </a:r>
                      <a:endParaRPr lang="en-US" sz="1400" b="1" dirty="0">
                        <a:solidFill>
                          <a:srgbClr val="000000"/>
                        </a:solidFill>
                        <a:effectLst/>
                        <a:latin typeface="+mn-lt"/>
                        <a:ea typeface="MS Mincho" panose="02020609040205080304" pitchFamily="49" charset="-128"/>
                        <a:cs typeface="Arial" panose="020B0604020202020204" pitchFamily="34"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4983F2"/>
                    </a:solidFill>
                  </a:tcPr>
                </a:tc>
                <a:tc>
                  <a:txBody>
                    <a:bodyPr/>
                    <a:lstStyle/>
                    <a:p>
                      <a:pPr marL="0" marR="0" lvl="0" algn="ctr">
                        <a:lnSpc>
                          <a:spcPct val="100000"/>
                        </a:lnSpc>
                        <a:spcBef>
                          <a:spcPts val="0"/>
                        </a:spcBef>
                        <a:spcAft>
                          <a:spcPts val="0"/>
                        </a:spcAft>
                      </a:pPr>
                      <a:r>
                        <a:rPr lang="en-US" sz="1400" b="1" dirty="0">
                          <a:solidFill>
                            <a:srgbClr val="000000"/>
                          </a:solidFill>
                          <a:effectLst/>
                          <a:latin typeface="+mn-lt"/>
                          <a:cs typeface="Arial" panose="020B0604020202020204" pitchFamily="34" charset="0"/>
                        </a:rPr>
                        <a:t>Weighted estimate </a:t>
                      </a:r>
                      <a:endParaRPr lang="en-US" sz="1400" b="1" dirty="0">
                        <a:solidFill>
                          <a:srgbClr val="000000"/>
                        </a:solidFill>
                        <a:effectLst/>
                        <a:latin typeface="+mn-lt"/>
                        <a:ea typeface="MS Mincho" panose="02020609040205080304" pitchFamily="49" charset="-128"/>
                        <a:cs typeface="Arial" panose="020B0604020202020204" pitchFamily="34"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4983F2"/>
                    </a:solidFill>
                  </a:tcPr>
                </a:tc>
                <a:tc>
                  <a:txBody>
                    <a:bodyPr/>
                    <a:lstStyle/>
                    <a:p>
                      <a:pPr marL="0" marR="0" lvl="0" algn="ctr">
                        <a:lnSpc>
                          <a:spcPct val="100000"/>
                        </a:lnSpc>
                        <a:spcBef>
                          <a:spcPts val="0"/>
                        </a:spcBef>
                        <a:spcAft>
                          <a:spcPts val="0"/>
                        </a:spcAft>
                      </a:pPr>
                      <a:r>
                        <a:rPr lang="en-US" sz="1400" b="1" dirty="0">
                          <a:solidFill>
                            <a:srgbClr val="000000"/>
                          </a:solidFill>
                          <a:effectLst/>
                          <a:latin typeface="+mn-lt"/>
                          <a:cs typeface="Arial" panose="020B0604020202020204" pitchFamily="34" charset="0"/>
                        </a:rPr>
                        <a:t>95% </a:t>
                      </a:r>
                      <a:r>
                        <a:rPr lang="en-US" sz="1400" b="1" dirty="0" smtClean="0">
                          <a:solidFill>
                            <a:srgbClr val="000000"/>
                          </a:solidFill>
                          <a:effectLst/>
                          <a:latin typeface="+mn-lt"/>
                          <a:cs typeface="Arial" panose="020B0604020202020204" pitchFamily="34" charset="0"/>
                        </a:rPr>
                        <a:t>Confidence Interval</a:t>
                      </a:r>
                      <a:endParaRPr lang="en-US" sz="1400" b="1" dirty="0">
                        <a:solidFill>
                          <a:srgbClr val="000000"/>
                        </a:solidFill>
                        <a:effectLst/>
                        <a:latin typeface="+mn-lt"/>
                        <a:ea typeface="MS Mincho" panose="02020609040205080304" pitchFamily="49" charset="-128"/>
                        <a:cs typeface="Arial" panose="020B0604020202020204" pitchFamily="34"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4983F2"/>
                    </a:solidFill>
                  </a:tcPr>
                </a:tc>
              </a:tr>
              <a:tr h="312817">
                <a:tc>
                  <a:txBody>
                    <a:bodyPr/>
                    <a:lstStyle/>
                    <a:p>
                      <a:pPr marL="0" marR="0" algn="ctr">
                        <a:spcBef>
                          <a:spcPts val="0"/>
                        </a:spcBef>
                        <a:spcAft>
                          <a:spcPts val="0"/>
                        </a:spcAft>
                      </a:pPr>
                      <a:r>
                        <a:rPr lang="en-US" sz="1400" b="1" dirty="0">
                          <a:solidFill>
                            <a:srgbClr val="000000"/>
                          </a:solidFill>
                          <a:effectLst/>
                          <a:latin typeface="+mn-lt"/>
                        </a:rPr>
                        <a:t>Northern </a:t>
                      </a:r>
                      <a:r>
                        <a:rPr lang="en-US" sz="1400" b="1" dirty="0" smtClean="0">
                          <a:solidFill>
                            <a:srgbClr val="000000"/>
                          </a:solidFill>
                          <a:effectLst/>
                          <a:latin typeface="+mn-lt"/>
                        </a:rPr>
                        <a:t>Region </a:t>
                      </a:r>
                      <a:r>
                        <a:rPr lang="en-US" sz="1400" b="1" dirty="0">
                          <a:solidFill>
                            <a:srgbClr val="000000"/>
                          </a:solidFill>
                          <a:effectLst/>
                          <a:latin typeface="+mn-lt"/>
                        </a:rPr>
                        <a:t>(pop=154,396)</a:t>
                      </a:r>
                      <a:endParaRPr lang="en-US" sz="1400" b="1"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400" b="0" dirty="0">
                          <a:solidFill>
                            <a:srgbClr val="000000"/>
                          </a:solidFill>
                          <a:effectLst/>
                          <a:latin typeface="+mn-lt"/>
                        </a:rPr>
                        <a:t>2</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400" b="0" dirty="0">
                          <a:solidFill>
                            <a:srgbClr val="000000"/>
                          </a:solidFill>
                          <a:effectLst/>
                          <a:latin typeface="+mn-lt"/>
                        </a:rPr>
                        <a:t>91%</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400" b="0" dirty="0">
                          <a:solidFill>
                            <a:srgbClr val="000000"/>
                          </a:solidFill>
                          <a:effectLst/>
                          <a:latin typeface="+mn-lt"/>
                        </a:rPr>
                        <a:t>(87%, 94%)</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CFD9FA"/>
                    </a:solidFill>
                  </a:tcPr>
                </a:tc>
              </a:tr>
              <a:tr h="312817">
                <a:tc>
                  <a:txBody>
                    <a:bodyPr/>
                    <a:lstStyle/>
                    <a:p>
                      <a:pPr marL="0" marR="0">
                        <a:spcBef>
                          <a:spcPts val="0"/>
                        </a:spcBef>
                        <a:spcAft>
                          <a:spcPts val="0"/>
                        </a:spcAft>
                      </a:pPr>
                      <a:r>
                        <a:rPr lang="en-US" sz="1400" b="0" dirty="0">
                          <a:solidFill>
                            <a:srgbClr val="000000"/>
                          </a:solidFill>
                          <a:effectLst/>
                          <a:latin typeface="+mn-lt"/>
                        </a:rPr>
                        <a:t> </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400" b="0" dirty="0">
                          <a:solidFill>
                            <a:srgbClr val="000000"/>
                          </a:solidFill>
                          <a:effectLst/>
                          <a:latin typeface="+mn-lt"/>
                        </a:rPr>
                        <a:t>1</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400" b="0" dirty="0">
                          <a:solidFill>
                            <a:srgbClr val="000000"/>
                          </a:solidFill>
                          <a:effectLst/>
                          <a:latin typeface="+mn-lt"/>
                        </a:rPr>
                        <a:t>6%</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400" b="0" dirty="0">
                          <a:solidFill>
                            <a:srgbClr val="000000"/>
                          </a:solidFill>
                          <a:effectLst/>
                          <a:latin typeface="+mn-lt"/>
                        </a:rPr>
                        <a:t>(4%, 9%)</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CFD9FA"/>
                    </a:solidFill>
                  </a:tcPr>
                </a:tc>
              </a:tr>
              <a:tr h="312817">
                <a:tc>
                  <a:txBody>
                    <a:bodyPr/>
                    <a:lstStyle/>
                    <a:p>
                      <a:pPr marL="0" marR="0" algn="ctr">
                        <a:spcBef>
                          <a:spcPts val="0"/>
                        </a:spcBef>
                        <a:spcAft>
                          <a:spcPts val="0"/>
                        </a:spcAft>
                      </a:pPr>
                      <a:r>
                        <a:rPr lang="en-US" sz="1400" b="1" dirty="0" err="1">
                          <a:solidFill>
                            <a:srgbClr val="000000"/>
                          </a:solidFill>
                          <a:effectLst/>
                          <a:latin typeface="+mn-lt"/>
                        </a:rPr>
                        <a:t>Dahuk</a:t>
                      </a:r>
                      <a:r>
                        <a:rPr lang="en-US" sz="1400" b="1" dirty="0">
                          <a:solidFill>
                            <a:srgbClr val="000000"/>
                          </a:solidFill>
                          <a:effectLst/>
                          <a:latin typeface="+mn-lt"/>
                        </a:rPr>
                        <a:t> (pop=98,327)</a:t>
                      </a:r>
                      <a:endParaRPr lang="en-US" sz="1400" b="1"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400" b="0" dirty="0">
                          <a:solidFill>
                            <a:srgbClr val="000000"/>
                          </a:solidFill>
                          <a:effectLst/>
                          <a:latin typeface="+mn-lt"/>
                        </a:rPr>
                        <a:t>2</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400" b="0" dirty="0">
                          <a:solidFill>
                            <a:srgbClr val="000000"/>
                          </a:solidFill>
                          <a:effectLst/>
                          <a:latin typeface="+mn-lt"/>
                        </a:rPr>
                        <a:t>90%</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400" b="0" dirty="0">
                          <a:solidFill>
                            <a:srgbClr val="000000"/>
                          </a:solidFill>
                          <a:effectLst/>
                          <a:latin typeface="+mn-lt"/>
                        </a:rPr>
                        <a:t>(84%, 94%)</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r>
              <a:tr h="312817">
                <a:tc>
                  <a:txBody>
                    <a:bodyPr/>
                    <a:lstStyle/>
                    <a:p>
                      <a:pPr marL="0" marR="0" algn="ctr">
                        <a:spcBef>
                          <a:spcPts val="0"/>
                        </a:spcBef>
                        <a:spcAft>
                          <a:spcPts val="0"/>
                        </a:spcAft>
                      </a:pPr>
                      <a:r>
                        <a:rPr lang="en-US" sz="1400" b="0" dirty="0">
                          <a:solidFill>
                            <a:srgbClr val="000000"/>
                          </a:solidFill>
                          <a:effectLst/>
                          <a:latin typeface="+mn-lt"/>
                        </a:rPr>
                        <a:t> </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400" b="0" dirty="0">
                          <a:solidFill>
                            <a:srgbClr val="000000"/>
                          </a:solidFill>
                          <a:effectLst/>
                          <a:latin typeface="+mn-lt"/>
                        </a:rPr>
                        <a:t>1</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400" b="0" dirty="0">
                          <a:solidFill>
                            <a:srgbClr val="000000"/>
                          </a:solidFill>
                          <a:effectLst/>
                          <a:latin typeface="+mn-lt"/>
                        </a:rPr>
                        <a:t>7%</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400" b="0" dirty="0">
                          <a:solidFill>
                            <a:srgbClr val="000000"/>
                          </a:solidFill>
                          <a:effectLst/>
                          <a:latin typeface="+mn-lt"/>
                        </a:rPr>
                        <a:t>(4%, 12%)</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r>
              <a:tr h="312817">
                <a:tc>
                  <a:txBody>
                    <a:bodyPr/>
                    <a:lstStyle/>
                    <a:p>
                      <a:pPr marL="0" marR="0" algn="ctr">
                        <a:spcBef>
                          <a:spcPts val="0"/>
                        </a:spcBef>
                        <a:spcAft>
                          <a:spcPts val="0"/>
                        </a:spcAft>
                      </a:pPr>
                      <a:r>
                        <a:rPr lang="en-US" sz="1400" b="1" dirty="0">
                          <a:solidFill>
                            <a:srgbClr val="000000"/>
                          </a:solidFill>
                          <a:effectLst/>
                          <a:latin typeface="+mn-lt"/>
                        </a:rPr>
                        <a:t>Erbil (pop=34,675)</a:t>
                      </a:r>
                      <a:endParaRPr lang="en-US" sz="1400" b="1"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400" b="0" dirty="0">
                          <a:solidFill>
                            <a:srgbClr val="000000"/>
                          </a:solidFill>
                          <a:effectLst/>
                          <a:latin typeface="+mn-lt"/>
                        </a:rPr>
                        <a:t>2</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400" b="0" dirty="0">
                          <a:solidFill>
                            <a:srgbClr val="000000"/>
                          </a:solidFill>
                          <a:effectLst/>
                          <a:latin typeface="+mn-lt"/>
                        </a:rPr>
                        <a:t>93%</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400" b="0" dirty="0">
                          <a:solidFill>
                            <a:srgbClr val="000000"/>
                          </a:solidFill>
                          <a:effectLst/>
                          <a:latin typeface="+mn-lt"/>
                        </a:rPr>
                        <a:t>(90%, 96%)</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r>
              <a:tr h="312817">
                <a:tc>
                  <a:txBody>
                    <a:bodyPr/>
                    <a:lstStyle/>
                    <a:p>
                      <a:pPr marL="0" marR="0" algn="ctr">
                        <a:spcBef>
                          <a:spcPts val="0"/>
                        </a:spcBef>
                        <a:spcAft>
                          <a:spcPts val="0"/>
                        </a:spcAft>
                      </a:pPr>
                      <a:r>
                        <a:rPr lang="en-US" sz="1400" b="0" dirty="0">
                          <a:solidFill>
                            <a:srgbClr val="000000"/>
                          </a:solidFill>
                          <a:effectLst/>
                          <a:latin typeface="+mn-lt"/>
                        </a:rPr>
                        <a:t> </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400" b="0">
                          <a:solidFill>
                            <a:srgbClr val="000000"/>
                          </a:solidFill>
                          <a:effectLst/>
                          <a:latin typeface="+mn-lt"/>
                        </a:rPr>
                        <a:t>1</a:t>
                      </a:r>
                      <a:endParaRPr lang="en-US" sz="1400" b="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400" b="0" dirty="0">
                          <a:solidFill>
                            <a:srgbClr val="000000"/>
                          </a:solidFill>
                          <a:effectLst/>
                          <a:latin typeface="+mn-lt"/>
                        </a:rPr>
                        <a:t>4%</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400" b="0" dirty="0">
                          <a:solidFill>
                            <a:srgbClr val="000000"/>
                          </a:solidFill>
                          <a:effectLst/>
                          <a:latin typeface="+mn-lt"/>
                        </a:rPr>
                        <a:t>(2%, 7%)</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r>
              <a:tr h="312817">
                <a:tc>
                  <a:txBody>
                    <a:bodyPr/>
                    <a:lstStyle/>
                    <a:p>
                      <a:pPr marL="0" marR="0" algn="ctr">
                        <a:spcBef>
                          <a:spcPts val="0"/>
                        </a:spcBef>
                        <a:spcAft>
                          <a:spcPts val="0"/>
                        </a:spcAft>
                      </a:pPr>
                      <a:r>
                        <a:rPr lang="en-US" sz="1400" b="1" dirty="0" err="1">
                          <a:solidFill>
                            <a:srgbClr val="000000"/>
                          </a:solidFill>
                          <a:effectLst/>
                          <a:latin typeface="+mn-lt"/>
                        </a:rPr>
                        <a:t>Sulaymaniya</a:t>
                      </a:r>
                      <a:r>
                        <a:rPr lang="en-US" sz="1400" b="1" dirty="0">
                          <a:solidFill>
                            <a:srgbClr val="000000"/>
                          </a:solidFill>
                          <a:effectLst/>
                          <a:latin typeface="+mn-lt"/>
                        </a:rPr>
                        <a:t> (pop=21,394)</a:t>
                      </a:r>
                      <a:endParaRPr lang="en-US" sz="1400" b="1"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400" b="0">
                          <a:solidFill>
                            <a:srgbClr val="000000"/>
                          </a:solidFill>
                          <a:effectLst/>
                          <a:latin typeface="+mn-lt"/>
                        </a:rPr>
                        <a:t>2</a:t>
                      </a:r>
                      <a:endParaRPr lang="en-US" sz="1400" b="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400" b="0" dirty="0">
                          <a:solidFill>
                            <a:srgbClr val="000000"/>
                          </a:solidFill>
                          <a:effectLst/>
                          <a:latin typeface="+mn-lt"/>
                        </a:rPr>
                        <a:t>93%</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400" b="0" dirty="0">
                          <a:solidFill>
                            <a:srgbClr val="000000"/>
                          </a:solidFill>
                          <a:effectLst/>
                          <a:latin typeface="+mn-lt"/>
                        </a:rPr>
                        <a:t>(89%, 96%)</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r>
              <a:tr h="312817">
                <a:tc>
                  <a:txBody>
                    <a:bodyPr/>
                    <a:lstStyle/>
                    <a:p>
                      <a:pPr marL="0" marR="0" algn="ctr">
                        <a:spcBef>
                          <a:spcPts val="0"/>
                        </a:spcBef>
                        <a:spcAft>
                          <a:spcPts val="0"/>
                        </a:spcAft>
                      </a:pPr>
                      <a:r>
                        <a:rPr lang="en-US" sz="1400" b="0" dirty="0">
                          <a:solidFill>
                            <a:srgbClr val="000000"/>
                          </a:solidFill>
                          <a:effectLst/>
                          <a:latin typeface="+mn-lt"/>
                        </a:rPr>
                        <a:t> </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400" b="0">
                          <a:solidFill>
                            <a:srgbClr val="000000"/>
                          </a:solidFill>
                          <a:effectLst/>
                          <a:latin typeface="+mn-lt"/>
                        </a:rPr>
                        <a:t>1</a:t>
                      </a:r>
                      <a:endParaRPr lang="en-US" sz="1400" b="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400" b="0" dirty="0">
                          <a:solidFill>
                            <a:srgbClr val="000000"/>
                          </a:solidFill>
                          <a:effectLst/>
                          <a:latin typeface="+mn-lt"/>
                        </a:rPr>
                        <a:t>6%</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400" b="0" dirty="0">
                          <a:solidFill>
                            <a:srgbClr val="000000"/>
                          </a:solidFill>
                          <a:effectLst/>
                          <a:latin typeface="+mn-lt"/>
                        </a:rPr>
                        <a:t>(4%, 10%)</a:t>
                      </a:r>
                      <a:endParaRPr lang="en-US" sz="1400" b="0" dirty="0">
                        <a:solidFill>
                          <a:srgbClr val="000000"/>
                        </a:solidFill>
                        <a:effectLst/>
                        <a:latin typeface="+mn-lt"/>
                        <a:ea typeface="MS Mincho" panose="02020609040205080304" pitchFamily="49" charset="-128"/>
                        <a:cs typeface="Times New Roman" panose="02020603050405020304" pitchFamily="18" charset="0"/>
                      </a:endParaRPr>
                    </a:p>
                  </a:txBody>
                  <a:tcPr marL="61851" marR="61851" marT="0" marB="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E9EDFC"/>
                    </a:solidFill>
                  </a:tcPr>
                </a:tc>
              </a:tr>
            </a:tbl>
          </a:graphicData>
        </a:graphic>
      </p:graphicFrame>
      <p:sp>
        <p:nvSpPr>
          <p:cNvPr id="4" name="Rectangle 3"/>
          <p:cNvSpPr/>
          <p:nvPr/>
        </p:nvSpPr>
        <p:spPr>
          <a:xfrm>
            <a:off x="3730174" y="2415015"/>
            <a:ext cx="4949802" cy="61478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730174" y="3022237"/>
            <a:ext cx="4949802" cy="18909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163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6979"/>
            <a:ext cx="8229600" cy="598772"/>
          </a:xfrm>
        </p:spPr>
        <p:txBody>
          <a:bodyPr/>
          <a:lstStyle/>
          <a:p>
            <a:r>
              <a:rPr lang="en-US" dirty="0" smtClean="0"/>
              <a:t>Background about Cholera</a:t>
            </a:r>
            <a:endParaRPr lang="en-US" dirty="0"/>
          </a:p>
        </p:txBody>
      </p:sp>
      <p:sp>
        <p:nvSpPr>
          <p:cNvPr id="3" name="Content Placeholder 2"/>
          <p:cNvSpPr>
            <a:spLocks noGrp="1"/>
          </p:cNvSpPr>
          <p:nvPr>
            <p:ph idx="1"/>
          </p:nvPr>
        </p:nvSpPr>
        <p:spPr>
          <a:xfrm>
            <a:off x="457200" y="1567764"/>
            <a:ext cx="4183038" cy="4614864"/>
          </a:xfrm>
        </p:spPr>
        <p:txBody>
          <a:bodyPr/>
          <a:lstStyle/>
          <a:p>
            <a:r>
              <a:rPr lang="en-US" sz="1600" dirty="0"/>
              <a:t>Cholera </a:t>
            </a:r>
            <a:r>
              <a:rPr lang="en-US" sz="1600" dirty="0" smtClean="0"/>
              <a:t>is an </a:t>
            </a:r>
            <a:r>
              <a:rPr lang="en-US" sz="1600" dirty="0"/>
              <a:t>acute enteric infection </a:t>
            </a:r>
            <a:r>
              <a:rPr lang="en-US" sz="1600" dirty="0" smtClean="0"/>
              <a:t> </a:t>
            </a:r>
            <a:r>
              <a:rPr lang="en-US" sz="1600" dirty="0"/>
              <a:t>caused by </a:t>
            </a:r>
            <a:r>
              <a:rPr lang="en-US" sz="1600" dirty="0" smtClean="0"/>
              <a:t>the bacterium </a:t>
            </a:r>
            <a:r>
              <a:rPr lang="en-US" sz="1600" i="1" dirty="0"/>
              <a:t>Vibrio </a:t>
            </a:r>
            <a:r>
              <a:rPr lang="en-US" sz="1600" i="1" dirty="0" smtClean="0"/>
              <a:t>cholera</a:t>
            </a:r>
          </a:p>
          <a:p>
            <a:pPr marL="0" indent="0">
              <a:buNone/>
            </a:pPr>
            <a:endParaRPr lang="en-US" sz="1600" dirty="0"/>
          </a:p>
          <a:p>
            <a:r>
              <a:rPr lang="en-US" sz="1600" dirty="0"/>
              <a:t>T</a:t>
            </a:r>
            <a:r>
              <a:rPr lang="en-US" sz="1600" dirty="0" smtClean="0"/>
              <a:t>ransmitted </a:t>
            </a:r>
            <a:r>
              <a:rPr lang="en-US" sz="1600" dirty="0"/>
              <a:t>through the oral-fecal </a:t>
            </a:r>
            <a:r>
              <a:rPr lang="en-US" sz="1600" dirty="0" smtClean="0"/>
              <a:t>route by </a:t>
            </a:r>
            <a:r>
              <a:rPr lang="en-US" sz="1600" dirty="0"/>
              <a:t>ingesting contaminated food or water.</a:t>
            </a:r>
          </a:p>
          <a:p>
            <a:endParaRPr lang="en-US" sz="1600" dirty="0" smtClean="0"/>
          </a:p>
          <a:p>
            <a:r>
              <a:rPr lang="en-US" sz="1600" dirty="0" smtClean="0"/>
              <a:t>Cholera </a:t>
            </a:r>
            <a:r>
              <a:rPr lang="en-US" sz="1600" dirty="0"/>
              <a:t>is a disease characterized by</a:t>
            </a:r>
          </a:p>
          <a:p>
            <a:pPr lvl="1"/>
            <a:r>
              <a:rPr lang="en-US" sz="1600" b="1" dirty="0">
                <a:latin typeface="Calibri" panose="020F0502020204030204" pitchFamily="34" charset="0"/>
              </a:rPr>
              <a:t>Severe watery diarrhea</a:t>
            </a:r>
          </a:p>
          <a:p>
            <a:pPr lvl="1"/>
            <a:r>
              <a:rPr lang="en-US" sz="1600" b="1" dirty="0" smtClean="0">
                <a:latin typeface="Calibri" panose="020F0502020204030204" pitchFamily="34" charset="0"/>
              </a:rPr>
              <a:t>Rapid </a:t>
            </a:r>
            <a:r>
              <a:rPr lang="en-US" sz="1600" b="1" dirty="0">
                <a:latin typeface="Calibri" panose="020F0502020204030204" pitchFamily="34" charset="0"/>
              </a:rPr>
              <a:t>and severe dehydration</a:t>
            </a:r>
          </a:p>
          <a:p>
            <a:pPr lvl="1"/>
            <a:r>
              <a:rPr lang="en-US" sz="1600" b="1" dirty="0">
                <a:latin typeface="Calibri" panose="020F0502020204030204" pitchFamily="34" charset="0"/>
              </a:rPr>
              <a:t>Death without adequate treatment</a:t>
            </a:r>
          </a:p>
          <a:p>
            <a:endParaRPr lang="en-US" sz="1600" dirty="0"/>
          </a:p>
          <a:p>
            <a:r>
              <a:rPr lang="en-US" altLang="en-US" sz="1600" dirty="0"/>
              <a:t>Expected Global burden</a:t>
            </a:r>
          </a:p>
          <a:p>
            <a:pPr lvl="1"/>
            <a:r>
              <a:rPr lang="en-US" altLang="en-US" sz="1600" b="1" dirty="0">
                <a:latin typeface="Calibri" panose="020F0502020204030204" pitchFamily="34" charset="0"/>
              </a:rPr>
              <a:t>1.4 billion at risk</a:t>
            </a:r>
          </a:p>
          <a:p>
            <a:pPr lvl="1"/>
            <a:r>
              <a:rPr lang="en-US" altLang="en-US" sz="1600" b="1" dirty="0" smtClean="0">
                <a:latin typeface="Calibri" panose="020F0502020204030204" pitchFamily="34" charset="0"/>
              </a:rPr>
              <a:t>3 to 5 </a:t>
            </a:r>
            <a:r>
              <a:rPr lang="en-US" altLang="en-US" sz="1600" b="1" dirty="0">
                <a:latin typeface="Calibri" panose="020F0502020204030204" pitchFamily="34" charset="0"/>
              </a:rPr>
              <a:t>million cases</a:t>
            </a:r>
          </a:p>
          <a:p>
            <a:pPr lvl="1"/>
            <a:r>
              <a:rPr lang="en-US" altLang="en-US" sz="1600" b="1" dirty="0" smtClean="0">
                <a:latin typeface="Calibri" panose="020F0502020204030204" pitchFamily="34" charset="0"/>
              </a:rPr>
              <a:t>120 thousand </a:t>
            </a:r>
            <a:r>
              <a:rPr lang="en-US" altLang="en-US" sz="1600" b="1" dirty="0">
                <a:latin typeface="Calibri" panose="020F0502020204030204" pitchFamily="34" charset="0"/>
              </a:rPr>
              <a:t>deaths</a:t>
            </a:r>
          </a:p>
          <a:p>
            <a:endParaRPr lang="en-US" sz="1800"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1684" y="2488454"/>
            <a:ext cx="3749581" cy="2561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213179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512636"/>
            <a:ext cx="7543800" cy="432587"/>
          </a:xfrm>
        </p:spPr>
        <p:txBody>
          <a:bodyPr/>
          <a:lstStyle/>
          <a:p>
            <a:r>
              <a:rPr lang="en-US" sz="2000" dirty="0" smtClean="0">
                <a:solidFill>
                  <a:schemeClr val="bg1"/>
                </a:solidFill>
              </a:rPr>
              <a:t>Coverage </a:t>
            </a:r>
            <a:r>
              <a:rPr lang="en-US" sz="2000" dirty="0">
                <a:solidFill>
                  <a:schemeClr val="bg1"/>
                </a:solidFill>
              </a:rPr>
              <a:t>estimates in </a:t>
            </a:r>
            <a:r>
              <a:rPr lang="en-US" sz="2000" dirty="0" smtClean="0">
                <a:solidFill>
                  <a:schemeClr val="bg1"/>
                </a:solidFill>
              </a:rPr>
              <a:t>South/Central </a:t>
            </a:r>
            <a:r>
              <a:rPr lang="en-US" sz="2000" dirty="0">
                <a:solidFill>
                  <a:schemeClr val="bg1"/>
                </a:solidFill>
              </a:rPr>
              <a:t>Governorates</a:t>
            </a:r>
            <a:endParaRPr lang="en-US" sz="2000"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23563567"/>
              </p:ext>
            </p:extLst>
          </p:nvPr>
        </p:nvGraphicFramePr>
        <p:xfrm>
          <a:off x="1140918" y="1205102"/>
          <a:ext cx="7005948" cy="4443177"/>
        </p:xfrm>
        <a:graphic>
          <a:graphicData uri="http://schemas.openxmlformats.org/drawingml/2006/table">
            <a:tbl>
              <a:tblPr firstRow="1" firstCol="1" bandRow="1">
                <a:tableStyleId>{5C22544A-7EE6-4342-B048-85BDC9FD1C3A}</a:tableStyleId>
              </a:tblPr>
              <a:tblGrid>
                <a:gridCol w="3528049"/>
                <a:gridCol w="1145667"/>
                <a:gridCol w="1345915"/>
                <a:gridCol w="986317"/>
              </a:tblGrid>
              <a:tr h="483898">
                <a:tc>
                  <a:txBody>
                    <a:bodyPr/>
                    <a:lstStyle/>
                    <a:p>
                      <a:pPr marL="0" marR="0" algn="ctr">
                        <a:spcBef>
                          <a:spcPts val="0"/>
                        </a:spcBef>
                        <a:spcAft>
                          <a:spcPts val="0"/>
                        </a:spcAft>
                      </a:pPr>
                      <a:r>
                        <a:rPr lang="en-US" sz="1200" dirty="0">
                          <a:solidFill>
                            <a:sysClr val="windowText" lastClr="000000"/>
                          </a:solidFill>
                          <a:effectLst/>
                        </a:rPr>
                        <a:t>Regions and governorates </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200" dirty="0">
                          <a:solidFill>
                            <a:sysClr val="windowText" lastClr="000000"/>
                          </a:solidFill>
                          <a:effectLst/>
                        </a:rPr>
                        <a:t>Number of doses</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200" dirty="0">
                          <a:solidFill>
                            <a:sysClr val="windowText" lastClr="000000"/>
                          </a:solidFill>
                          <a:effectLst/>
                        </a:rPr>
                        <a:t>Weighted estimate </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200" dirty="0">
                          <a:solidFill>
                            <a:sysClr val="windowText" lastClr="000000"/>
                          </a:solidFill>
                          <a:effectLst/>
                        </a:rPr>
                        <a:t>95% </a:t>
                      </a:r>
                      <a:r>
                        <a:rPr lang="en-US" sz="1200" dirty="0" smtClean="0">
                          <a:solidFill>
                            <a:sysClr val="windowText" lastClr="000000"/>
                          </a:solidFill>
                          <a:effectLst/>
                        </a:rPr>
                        <a:t>CI</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252031">
                <a:tc>
                  <a:txBody>
                    <a:bodyPr/>
                    <a:lstStyle/>
                    <a:p>
                      <a:pPr marL="0" marR="0" algn="ctr">
                        <a:spcBef>
                          <a:spcPts val="0"/>
                        </a:spcBef>
                        <a:spcAft>
                          <a:spcPts val="0"/>
                        </a:spcAft>
                      </a:pPr>
                      <a:r>
                        <a:rPr lang="en-US" sz="1200" dirty="0" smtClean="0">
                          <a:solidFill>
                            <a:sysClr val="windowText" lastClr="000000"/>
                          </a:solidFill>
                          <a:effectLst/>
                        </a:rPr>
                        <a:t>South/Central Region </a:t>
                      </a:r>
                      <a:r>
                        <a:rPr lang="en-US" sz="1200" dirty="0">
                          <a:solidFill>
                            <a:sysClr val="windowText" lastClr="000000"/>
                          </a:solidFill>
                          <a:effectLst/>
                        </a:rPr>
                        <a:t>(pop=78,046)</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200" dirty="0">
                          <a:solidFill>
                            <a:sysClr val="windowText" lastClr="000000"/>
                          </a:solidFill>
                          <a:effectLst/>
                        </a:rPr>
                        <a:t>2</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200" dirty="0">
                          <a:solidFill>
                            <a:sysClr val="windowText" lastClr="000000"/>
                          </a:solidFill>
                          <a:effectLst/>
                        </a:rPr>
                        <a:t>80%</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200" dirty="0">
                          <a:solidFill>
                            <a:sysClr val="windowText" lastClr="000000"/>
                          </a:solidFill>
                          <a:effectLst/>
                        </a:rPr>
                        <a:t>(77%, 82%)</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r>
              <a:tr h="252031">
                <a:tc>
                  <a:txBody>
                    <a:bodyPr/>
                    <a:lstStyle/>
                    <a:p>
                      <a:pPr marL="0" marR="0">
                        <a:spcBef>
                          <a:spcPts val="0"/>
                        </a:spcBef>
                        <a:spcAft>
                          <a:spcPts val="0"/>
                        </a:spcAft>
                      </a:pPr>
                      <a:r>
                        <a:rPr lang="en-US" sz="1200" dirty="0">
                          <a:solidFill>
                            <a:sysClr val="windowText" lastClr="000000"/>
                          </a:solidFill>
                          <a:effectLst/>
                        </a:rPr>
                        <a:t> </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200" dirty="0">
                          <a:solidFill>
                            <a:sysClr val="windowText" lastClr="000000"/>
                          </a:solidFill>
                          <a:effectLst/>
                        </a:rPr>
                        <a:t>1</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200">
                          <a:solidFill>
                            <a:sysClr val="windowText" lastClr="000000"/>
                          </a:solidFill>
                          <a:effectLst/>
                        </a:rPr>
                        <a:t>10%</a:t>
                      </a:r>
                      <a:endParaRPr lang="en-US" sz="12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200" dirty="0">
                          <a:solidFill>
                            <a:sysClr val="windowText" lastClr="000000"/>
                          </a:solidFill>
                          <a:effectLst/>
                        </a:rPr>
                        <a:t>(8%, 12%)</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r>
              <a:tr h="241948">
                <a:tc>
                  <a:txBody>
                    <a:bodyPr/>
                    <a:lstStyle/>
                    <a:p>
                      <a:pPr marL="0" marR="0" algn="ctr">
                        <a:spcBef>
                          <a:spcPts val="0"/>
                        </a:spcBef>
                        <a:spcAft>
                          <a:spcPts val="0"/>
                        </a:spcAft>
                      </a:pPr>
                      <a:r>
                        <a:rPr lang="en-US" sz="1200" dirty="0">
                          <a:solidFill>
                            <a:sysClr val="windowText" lastClr="000000"/>
                          </a:solidFill>
                          <a:effectLst/>
                        </a:rPr>
                        <a:t>Anbar (pop=41,070)</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2</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98%</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(93%, 99%)</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1948">
                <a:tc>
                  <a:txBody>
                    <a:bodyPr/>
                    <a:lstStyle/>
                    <a:p>
                      <a:pPr marL="0" marR="0" algn="ctr">
                        <a:spcBef>
                          <a:spcPts val="0"/>
                        </a:spcBef>
                        <a:spcAft>
                          <a:spcPts val="0"/>
                        </a:spcAft>
                      </a:pPr>
                      <a:r>
                        <a:rPr lang="en-US" sz="1200" dirty="0">
                          <a:solidFill>
                            <a:sysClr val="windowText" lastClr="000000"/>
                          </a:solidFill>
                          <a:effectLst/>
                        </a:rPr>
                        <a:t> </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1</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2%</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(1%, 6%)</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94036">
                <a:tc>
                  <a:txBody>
                    <a:bodyPr/>
                    <a:lstStyle/>
                    <a:p>
                      <a:pPr marL="0" marR="0" algn="ctr">
                        <a:spcBef>
                          <a:spcPts val="0"/>
                        </a:spcBef>
                        <a:spcAft>
                          <a:spcPts val="0"/>
                        </a:spcAft>
                      </a:pPr>
                      <a:r>
                        <a:rPr lang="en-US" sz="1200" dirty="0" err="1">
                          <a:solidFill>
                            <a:sysClr val="windowText" lastClr="000000"/>
                          </a:solidFill>
                          <a:effectLst/>
                        </a:rPr>
                        <a:t>Wasit</a:t>
                      </a:r>
                      <a:r>
                        <a:rPr lang="en-US" sz="1200" dirty="0">
                          <a:solidFill>
                            <a:sysClr val="windowText" lastClr="000000"/>
                          </a:solidFill>
                          <a:effectLst/>
                        </a:rPr>
                        <a:t> (pop=2,300)</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a:solidFill>
                            <a:sysClr val="windowText" lastClr="000000"/>
                          </a:solidFill>
                          <a:effectLst/>
                        </a:rPr>
                        <a:t>2</a:t>
                      </a:r>
                      <a:endParaRPr lang="en-US" sz="12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91%</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(85%, 95%)</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1948">
                <a:tc>
                  <a:txBody>
                    <a:bodyPr/>
                    <a:lstStyle/>
                    <a:p>
                      <a:pPr marL="0" marR="0" algn="ctr">
                        <a:spcBef>
                          <a:spcPts val="0"/>
                        </a:spcBef>
                        <a:spcAft>
                          <a:spcPts val="0"/>
                        </a:spcAft>
                      </a:pPr>
                      <a:r>
                        <a:rPr lang="en-US" sz="1200" dirty="0">
                          <a:solidFill>
                            <a:sysClr val="windowText" lastClr="000000"/>
                          </a:solidFill>
                          <a:effectLst/>
                        </a:rPr>
                        <a:t> </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a:solidFill>
                            <a:sysClr val="windowText" lastClr="000000"/>
                          </a:solidFill>
                          <a:effectLst/>
                        </a:rPr>
                        <a:t>1</a:t>
                      </a:r>
                      <a:endParaRPr lang="en-US" sz="12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6%</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(3%, 12%)</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1948">
                <a:tc>
                  <a:txBody>
                    <a:bodyPr/>
                    <a:lstStyle/>
                    <a:p>
                      <a:pPr marL="0" marR="0" algn="ctr">
                        <a:spcBef>
                          <a:spcPts val="0"/>
                        </a:spcBef>
                        <a:spcAft>
                          <a:spcPts val="0"/>
                        </a:spcAft>
                      </a:pPr>
                      <a:r>
                        <a:rPr lang="en-US" sz="1200">
                          <a:solidFill>
                            <a:sysClr val="windowText" lastClr="000000"/>
                          </a:solidFill>
                          <a:effectLst/>
                        </a:rPr>
                        <a:t>Salah Addin (pop=6,000)</a:t>
                      </a:r>
                      <a:endParaRPr lang="en-US" sz="12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2</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81%</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a:solidFill>
                            <a:sysClr val="windowText" lastClr="000000"/>
                          </a:solidFill>
                          <a:effectLst/>
                        </a:rPr>
                        <a:t>(74%, 86%)</a:t>
                      </a:r>
                      <a:endParaRPr lang="en-US" sz="12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1948">
                <a:tc>
                  <a:txBody>
                    <a:bodyPr/>
                    <a:lstStyle/>
                    <a:p>
                      <a:pPr marL="0" marR="0" algn="ctr">
                        <a:spcBef>
                          <a:spcPts val="0"/>
                        </a:spcBef>
                        <a:spcAft>
                          <a:spcPts val="0"/>
                        </a:spcAft>
                      </a:pPr>
                      <a:r>
                        <a:rPr lang="en-US" sz="1200">
                          <a:solidFill>
                            <a:sysClr val="windowText" lastClr="000000"/>
                          </a:solidFill>
                          <a:effectLst/>
                        </a:rPr>
                        <a:t> </a:t>
                      </a:r>
                      <a:endParaRPr lang="en-US" sz="12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1</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16%</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(11%, 22%)</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1948">
                <a:tc>
                  <a:txBody>
                    <a:bodyPr/>
                    <a:lstStyle/>
                    <a:p>
                      <a:pPr marL="0" marR="0" algn="ctr">
                        <a:spcBef>
                          <a:spcPts val="0"/>
                        </a:spcBef>
                        <a:spcAft>
                          <a:spcPts val="0"/>
                        </a:spcAft>
                      </a:pPr>
                      <a:r>
                        <a:rPr lang="en-US" sz="1200">
                          <a:solidFill>
                            <a:sysClr val="windowText" lastClr="000000"/>
                          </a:solidFill>
                          <a:effectLst/>
                        </a:rPr>
                        <a:t>Najaf (pop=14,000)</a:t>
                      </a:r>
                      <a:endParaRPr lang="en-US" sz="12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2</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74%</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(67%, 81%)</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1948">
                <a:tc>
                  <a:txBody>
                    <a:bodyPr/>
                    <a:lstStyle/>
                    <a:p>
                      <a:pPr marL="0" marR="0" algn="ctr">
                        <a:spcBef>
                          <a:spcPts val="0"/>
                        </a:spcBef>
                        <a:spcAft>
                          <a:spcPts val="0"/>
                        </a:spcAft>
                      </a:pPr>
                      <a:r>
                        <a:rPr lang="en-US" sz="1200" dirty="0">
                          <a:solidFill>
                            <a:sysClr val="windowText" lastClr="000000"/>
                          </a:solidFill>
                          <a:effectLst/>
                        </a:rPr>
                        <a:t> </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1</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10%</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(6%, 16%)</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1948">
                <a:tc>
                  <a:txBody>
                    <a:bodyPr/>
                    <a:lstStyle/>
                    <a:p>
                      <a:pPr marL="0" marR="0" algn="ctr">
                        <a:spcBef>
                          <a:spcPts val="0"/>
                        </a:spcBef>
                        <a:spcAft>
                          <a:spcPts val="0"/>
                        </a:spcAft>
                      </a:pPr>
                      <a:r>
                        <a:rPr lang="en-US" sz="1200">
                          <a:solidFill>
                            <a:sysClr val="windowText" lastClr="000000"/>
                          </a:solidFill>
                          <a:effectLst/>
                        </a:rPr>
                        <a:t>Baghdad Karkh (pop=6,055)</a:t>
                      </a:r>
                      <a:endParaRPr lang="en-US" sz="12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2</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37%</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(29%, 44%)</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1948">
                <a:tc>
                  <a:txBody>
                    <a:bodyPr/>
                    <a:lstStyle/>
                    <a:p>
                      <a:pPr marL="0" marR="0" algn="ctr">
                        <a:spcBef>
                          <a:spcPts val="0"/>
                        </a:spcBef>
                        <a:spcAft>
                          <a:spcPts val="0"/>
                        </a:spcAft>
                      </a:pPr>
                      <a:r>
                        <a:rPr lang="en-US" sz="1200">
                          <a:solidFill>
                            <a:sysClr val="windowText" lastClr="000000"/>
                          </a:solidFill>
                          <a:effectLst/>
                        </a:rPr>
                        <a:t> </a:t>
                      </a:r>
                      <a:endParaRPr lang="en-US" sz="12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1</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a:solidFill>
                            <a:sysClr val="windowText" lastClr="000000"/>
                          </a:solidFill>
                          <a:effectLst/>
                        </a:rPr>
                        <a:t>28%</a:t>
                      </a:r>
                      <a:endParaRPr lang="en-US" sz="12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(20%, 36%)</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1948">
                <a:tc>
                  <a:txBody>
                    <a:bodyPr/>
                    <a:lstStyle/>
                    <a:p>
                      <a:pPr marL="0" marR="0" algn="ctr">
                        <a:spcBef>
                          <a:spcPts val="0"/>
                        </a:spcBef>
                        <a:spcAft>
                          <a:spcPts val="0"/>
                        </a:spcAft>
                      </a:pPr>
                      <a:r>
                        <a:rPr lang="en-US" sz="1200">
                          <a:solidFill>
                            <a:sysClr val="windowText" lastClr="000000"/>
                          </a:solidFill>
                          <a:effectLst/>
                        </a:rPr>
                        <a:t>Kerbala (pop=6,017)</a:t>
                      </a:r>
                      <a:endParaRPr lang="en-US" sz="12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2</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a:solidFill>
                            <a:sysClr val="windowText" lastClr="000000"/>
                          </a:solidFill>
                          <a:effectLst/>
                        </a:rPr>
                        <a:t>30%</a:t>
                      </a:r>
                      <a:endParaRPr lang="en-US" sz="12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(22%, 38%)</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1948">
                <a:tc>
                  <a:txBody>
                    <a:bodyPr/>
                    <a:lstStyle/>
                    <a:p>
                      <a:pPr marL="0" marR="0" algn="ctr">
                        <a:spcBef>
                          <a:spcPts val="0"/>
                        </a:spcBef>
                        <a:spcAft>
                          <a:spcPts val="0"/>
                        </a:spcAft>
                      </a:pPr>
                      <a:r>
                        <a:rPr lang="en-US" sz="1200">
                          <a:solidFill>
                            <a:sysClr val="windowText" lastClr="000000"/>
                          </a:solidFill>
                          <a:effectLst/>
                        </a:rPr>
                        <a:t> </a:t>
                      </a:r>
                      <a:endParaRPr lang="en-US" sz="12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1</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a:solidFill>
                            <a:sysClr val="windowText" lastClr="000000"/>
                          </a:solidFill>
                          <a:effectLst/>
                        </a:rPr>
                        <a:t>35%</a:t>
                      </a:r>
                      <a:endParaRPr lang="en-US" sz="12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(28%, 42%)</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47722">
                <a:tc>
                  <a:txBody>
                    <a:bodyPr/>
                    <a:lstStyle/>
                    <a:p>
                      <a:pPr marL="0" marR="0" algn="ctr">
                        <a:spcBef>
                          <a:spcPts val="0"/>
                        </a:spcBef>
                        <a:spcAft>
                          <a:spcPts val="0"/>
                        </a:spcAft>
                      </a:pPr>
                      <a:r>
                        <a:rPr lang="en-US" sz="1200">
                          <a:solidFill>
                            <a:sysClr val="windowText" lastClr="000000"/>
                          </a:solidFill>
                          <a:effectLst/>
                        </a:rPr>
                        <a:t>Babil (pop=2,604)</a:t>
                      </a:r>
                      <a:endParaRPr lang="en-US" sz="12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2</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21%</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(15%, 27%)</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2031">
                <a:tc>
                  <a:txBody>
                    <a:bodyPr/>
                    <a:lstStyle/>
                    <a:p>
                      <a:pPr marL="0" marR="0" algn="ctr">
                        <a:spcBef>
                          <a:spcPts val="0"/>
                        </a:spcBef>
                        <a:spcAft>
                          <a:spcPts val="0"/>
                        </a:spcAft>
                      </a:pPr>
                      <a:r>
                        <a:rPr lang="en-US" sz="1400" dirty="0">
                          <a:solidFill>
                            <a:sysClr val="windowText" lastClr="000000"/>
                          </a:solidFill>
                          <a:effectLst/>
                        </a:rPr>
                        <a:t> </a:t>
                      </a:r>
                      <a:endParaRPr lang="en-US" sz="14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a:solidFill>
                            <a:sysClr val="windowText" lastClr="000000"/>
                          </a:solidFill>
                          <a:effectLst/>
                        </a:rPr>
                        <a:t>1</a:t>
                      </a:r>
                      <a:endParaRPr lang="en-US" sz="12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31%</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200" dirty="0">
                          <a:solidFill>
                            <a:sysClr val="windowText" lastClr="000000"/>
                          </a:solidFill>
                          <a:effectLst/>
                        </a:rPr>
                        <a:t>(24%, 39%)</a:t>
                      </a:r>
                      <a:endParaRPr lang="en-US" sz="12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57180" marR="571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4" name="Rectangle 3"/>
          <p:cNvSpPr/>
          <p:nvPr/>
        </p:nvSpPr>
        <p:spPr>
          <a:xfrm>
            <a:off x="4643892" y="1716894"/>
            <a:ext cx="3502974" cy="4531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643892" y="2173786"/>
            <a:ext cx="3502974" cy="100614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92924" y="4162568"/>
            <a:ext cx="3453942" cy="148571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12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9607" y="439226"/>
            <a:ext cx="5930505" cy="5930505"/>
          </a:xfrm>
        </p:spPr>
      </p:pic>
      <p:sp>
        <p:nvSpPr>
          <p:cNvPr id="2" name="Title 1"/>
          <p:cNvSpPr>
            <a:spLocks noGrp="1"/>
          </p:cNvSpPr>
          <p:nvPr>
            <p:ph type="title"/>
          </p:nvPr>
        </p:nvSpPr>
        <p:spPr>
          <a:xfrm>
            <a:off x="822959" y="5849426"/>
            <a:ext cx="7543800" cy="792183"/>
          </a:xfrm>
        </p:spPr>
        <p:txBody>
          <a:bodyPr/>
          <a:lstStyle/>
          <a:p>
            <a:r>
              <a:rPr lang="en-US" sz="2000" dirty="0" smtClean="0">
                <a:solidFill>
                  <a:srgbClr val="000000"/>
                </a:solidFill>
              </a:rPr>
              <a:t>2 dose coverage</a:t>
            </a:r>
            <a:endParaRPr lang="en-US" sz="2000" dirty="0">
              <a:solidFill>
                <a:srgbClr val="000000"/>
              </a:solidFill>
            </a:endParaRPr>
          </a:p>
        </p:txBody>
      </p:sp>
    </p:spTree>
    <p:extLst>
      <p:ext uri="{BB962C8B-B14F-4D97-AF65-F5344CB8AC3E}">
        <p14:creationId xmlns:p14="http://schemas.microsoft.com/office/powerpoint/2010/main" val="1986916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909" y="1315655"/>
            <a:ext cx="7303998" cy="459954"/>
          </a:xfrm>
        </p:spPr>
        <p:txBody>
          <a:bodyPr/>
          <a:lstStyle/>
          <a:p>
            <a:r>
              <a:rPr lang="en-US" sz="2000" dirty="0" smtClean="0">
                <a:solidFill>
                  <a:schemeClr val="bg1"/>
                </a:solidFill>
              </a:rPr>
              <a:t>Estimates of vaccination coverage by type of camp</a:t>
            </a:r>
            <a:endParaRPr lang="en-US" sz="2000" dirty="0">
              <a:solidFill>
                <a:schemeClr val="bg1"/>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83424894"/>
              </p:ext>
            </p:extLst>
          </p:nvPr>
        </p:nvGraphicFramePr>
        <p:xfrm>
          <a:off x="1487421" y="2316481"/>
          <a:ext cx="6400802" cy="2487167"/>
        </p:xfrm>
        <a:graphic>
          <a:graphicData uri="http://schemas.openxmlformats.org/drawingml/2006/table">
            <a:tbl>
              <a:tblPr/>
              <a:tblGrid>
                <a:gridCol w="2684207"/>
                <a:gridCol w="1238865"/>
                <a:gridCol w="1238865"/>
                <a:gridCol w="1238865"/>
              </a:tblGrid>
              <a:tr h="622936">
                <a:tc>
                  <a:txBody>
                    <a:bodyPr/>
                    <a:lstStyle/>
                    <a:p>
                      <a:pPr algn="ctr" fontAlgn="b"/>
                      <a:r>
                        <a:rPr lang="en-US" sz="1400" b="1" i="0" u="none" strike="noStrike" dirty="0">
                          <a:solidFill>
                            <a:srgbClr val="000000"/>
                          </a:solidFill>
                          <a:effectLst/>
                          <a:latin typeface="Calibri" panose="020F0502020204030204" pitchFamily="34" charset="0"/>
                        </a:rPr>
                        <a:t>Number of Doses</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algn="ctr" fontAlgn="b"/>
                      <a:r>
                        <a:rPr lang="en-US" sz="1400" b="1" i="0" u="none" strike="noStrike" dirty="0" smtClean="0">
                          <a:solidFill>
                            <a:srgbClr val="000000"/>
                          </a:solidFill>
                          <a:effectLst/>
                          <a:latin typeface="Calibri" panose="020F0502020204030204" pitchFamily="34" charset="0"/>
                        </a:rPr>
                        <a:t>Collective</a:t>
                      </a:r>
                      <a:r>
                        <a:rPr lang="en-US" sz="1400" b="1" i="0" u="none" strike="noStrike" baseline="0" dirty="0" smtClean="0">
                          <a:solidFill>
                            <a:srgbClr val="000000"/>
                          </a:solidFill>
                          <a:effectLst/>
                          <a:latin typeface="Calibri" panose="020F0502020204030204" pitchFamily="34" charset="0"/>
                        </a:rPr>
                        <a:t> Centers</a:t>
                      </a:r>
                      <a:endParaRPr lang="en-US" sz="14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algn="ctr" fontAlgn="b"/>
                      <a:r>
                        <a:rPr lang="en-US" sz="1400" b="1" i="0" u="none" strike="noStrike" dirty="0" smtClean="0">
                          <a:solidFill>
                            <a:srgbClr val="000000"/>
                          </a:solidFill>
                          <a:effectLst/>
                          <a:latin typeface="Calibri" panose="020F0502020204030204" pitchFamily="34" charset="0"/>
                        </a:rPr>
                        <a:t>Refugee Camp</a:t>
                      </a:r>
                      <a:endParaRPr lang="en-US" sz="14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algn="ctr" fontAlgn="b"/>
                      <a:r>
                        <a:rPr lang="en-US" sz="1400" b="1" i="0" u="none" strike="noStrike" dirty="0" smtClean="0">
                          <a:solidFill>
                            <a:srgbClr val="000000"/>
                          </a:solidFill>
                          <a:effectLst/>
                          <a:latin typeface="Calibri" panose="020F0502020204030204" pitchFamily="34" charset="0"/>
                        </a:rPr>
                        <a:t>IDP Camp</a:t>
                      </a:r>
                      <a:endParaRPr lang="en-US" sz="14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r>
              <a:tr h="618359">
                <a:tc>
                  <a:txBody>
                    <a:bodyPr/>
                    <a:lstStyle/>
                    <a:p>
                      <a:pPr algn="ctr" fontAlgn="b"/>
                      <a:r>
                        <a:rPr lang="en-US" sz="14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algn="ctr" fontAlgn="b"/>
                      <a:r>
                        <a:rPr lang="en-US" sz="1400" b="0" i="0" u="none" strike="noStrike" dirty="0">
                          <a:solidFill>
                            <a:srgbClr val="000000"/>
                          </a:solidFill>
                          <a:effectLst/>
                          <a:latin typeface="Calibri" panose="020F0502020204030204" pitchFamily="34" charset="0"/>
                        </a:rPr>
                        <a:t>64%</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algn="ctr" fontAlgn="b"/>
                      <a:r>
                        <a:rPr lang="en-US" sz="1400" b="0" i="0" u="none" strike="noStrike" dirty="0">
                          <a:solidFill>
                            <a:srgbClr val="000000"/>
                          </a:solidFill>
                          <a:effectLst/>
                          <a:latin typeface="Calibri" panose="020F0502020204030204" pitchFamily="34" charset="0"/>
                        </a:rPr>
                        <a:t>93%</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algn="ctr" fontAlgn="b"/>
                      <a:r>
                        <a:rPr lang="en-US" sz="1400" b="0" i="0" u="none" strike="noStrike" dirty="0">
                          <a:solidFill>
                            <a:srgbClr val="000000"/>
                          </a:solidFill>
                          <a:effectLst/>
                          <a:latin typeface="Calibri" panose="020F0502020204030204" pitchFamily="34" charset="0"/>
                        </a:rPr>
                        <a:t>91%</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622936">
                <a:tc>
                  <a:txBody>
                    <a:bodyPr/>
                    <a:lstStyle/>
                    <a:p>
                      <a:pPr algn="ctr" fontAlgn="b"/>
                      <a:r>
                        <a:rPr lang="en-US" sz="1400" b="0" i="0" u="none" strike="noStrike">
                          <a:solidFill>
                            <a:srgbClr val="000000"/>
                          </a:solidFill>
                          <a:effectLst/>
                          <a:latin typeface="Calibri" panose="020F0502020204030204" pitchFamily="34" charset="0"/>
                        </a:rPr>
                        <a:t>1</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algn="ctr" fontAlgn="b"/>
                      <a:r>
                        <a:rPr lang="en-US" sz="1400" b="0" i="0" u="none" strike="noStrike" dirty="0">
                          <a:solidFill>
                            <a:srgbClr val="000000"/>
                          </a:solidFill>
                          <a:effectLst/>
                          <a:latin typeface="Calibri" panose="020F0502020204030204" pitchFamily="34" charset="0"/>
                        </a:rPr>
                        <a:t>17%</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algn="ctr" fontAlgn="b"/>
                      <a:r>
                        <a:rPr lang="en-US" sz="1400" b="0" i="0" u="none" strike="noStrike" dirty="0">
                          <a:solidFill>
                            <a:srgbClr val="000000"/>
                          </a:solidFill>
                          <a:effectLst/>
                          <a:latin typeface="Calibri" panose="020F0502020204030204" pitchFamily="34" charset="0"/>
                        </a:rPr>
                        <a:t>5%</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algn="ctr" fontAlgn="b"/>
                      <a:r>
                        <a:rPr lang="en-US" sz="1400" b="0" i="0" u="none" strike="noStrike" dirty="0">
                          <a:solidFill>
                            <a:srgbClr val="000000"/>
                          </a:solidFill>
                          <a:effectLst/>
                          <a:latin typeface="Calibri" panose="020F0502020204030204" pitchFamily="34" charset="0"/>
                        </a:rPr>
                        <a:t>8%</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622936">
                <a:tc>
                  <a:txBody>
                    <a:bodyPr/>
                    <a:lstStyle/>
                    <a:p>
                      <a:pPr algn="ctr" fontAlgn="b"/>
                      <a:r>
                        <a:rPr lang="en-US" sz="1400" b="0"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algn="ctr" fontAlgn="b"/>
                      <a:r>
                        <a:rPr lang="en-US" sz="1400" b="0" i="0" u="none" strike="noStrike">
                          <a:solidFill>
                            <a:srgbClr val="000000"/>
                          </a:solidFill>
                          <a:effectLst/>
                          <a:latin typeface="Calibri" panose="020F0502020204030204" pitchFamily="34" charset="0"/>
                        </a:rPr>
                        <a:t>19%</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algn="ctr" fontAlgn="b"/>
                      <a:r>
                        <a:rPr lang="en-US" sz="1400" b="0" i="0" u="none" strike="noStrike">
                          <a:solidFill>
                            <a:srgbClr val="000000"/>
                          </a:solidFill>
                          <a:effectLst/>
                          <a:latin typeface="Calibri" panose="020F0502020204030204" pitchFamily="34" charset="0"/>
                        </a:rPr>
                        <a:t>2%</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algn="ctr" fontAlgn="b"/>
                      <a:r>
                        <a:rPr lang="en-US" sz="14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6" name="Rectangle 5"/>
          <p:cNvSpPr/>
          <p:nvPr/>
        </p:nvSpPr>
        <p:spPr>
          <a:xfrm>
            <a:off x="4194047" y="2938272"/>
            <a:ext cx="1207009" cy="18653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419343" y="2938272"/>
            <a:ext cx="2450593" cy="18653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594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985" y="1467704"/>
            <a:ext cx="7543800" cy="370621"/>
          </a:xfrm>
        </p:spPr>
        <p:txBody>
          <a:bodyPr>
            <a:normAutofit fontScale="90000"/>
          </a:bodyPr>
          <a:lstStyle/>
          <a:p>
            <a:r>
              <a:rPr lang="en-US" sz="2200" dirty="0" smtClean="0">
                <a:solidFill>
                  <a:schemeClr val="bg1"/>
                </a:solidFill>
              </a:rPr>
              <a:t>Estimates </a:t>
            </a:r>
            <a:r>
              <a:rPr lang="en-US" sz="2200" dirty="0">
                <a:solidFill>
                  <a:schemeClr val="bg1"/>
                </a:solidFill>
              </a:rPr>
              <a:t>of vaccination </a:t>
            </a:r>
            <a:r>
              <a:rPr lang="en-US" sz="2200" dirty="0" smtClean="0">
                <a:solidFill>
                  <a:schemeClr val="bg1"/>
                </a:solidFill>
              </a:rPr>
              <a:t>location</a:t>
            </a:r>
            <a:r>
              <a:rPr lang="en-US" sz="1500" dirty="0"/>
              <a:t/>
            </a:r>
            <a:br>
              <a:rPr lang="en-US" sz="1500" dirty="0"/>
            </a:br>
            <a:endParaRPr lang="en-US" sz="15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01627289"/>
              </p:ext>
            </p:extLst>
          </p:nvPr>
        </p:nvGraphicFramePr>
        <p:xfrm>
          <a:off x="1580229" y="2378131"/>
          <a:ext cx="5847615" cy="2399284"/>
        </p:xfrm>
        <a:graphic>
          <a:graphicData uri="http://schemas.openxmlformats.org/drawingml/2006/table">
            <a:tbl>
              <a:tblPr firstRow="1" firstCol="1" bandRow="1">
                <a:tableStyleId>{5C22544A-7EE6-4342-B048-85BDC9FD1C3A}</a:tableStyleId>
              </a:tblPr>
              <a:tblGrid>
                <a:gridCol w="1993418"/>
                <a:gridCol w="1634139"/>
                <a:gridCol w="2220058"/>
              </a:tblGrid>
              <a:tr h="480979">
                <a:tc>
                  <a:txBody>
                    <a:bodyPr/>
                    <a:lstStyle/>
                    <a:p>
                      <a:pPr marL="0" marR="0" algn="ctr">
                        <a:lnSpc>
                          <a:spcPct val="115000"/>
                        </a:lnSpc>
                        <a:spcBef>
                          <a:spcPts val="0"/>
                        </a:spcBef>
                        <a:spcAft>
                          <a:spcPts val="0"/>
                        </a:spcAft>
                      </a:pPr>
                      <a:r>
                        <a:rPr lang="en-US" sz="1400" dirty="0">
                          <a:solidFill>
                            <a:srgbClr val="000000"/>
                          </a:solidFill>
                          <a:effectLst/>
                          <a:latin typeface="Calibri" panose="020F0502020204030204" pitchFamily="34" charset="0"/>
                        </a:rPr>
                        <a:t>Vaccination location</a:t>
                      </a:r>
                      <a:endParaRPr lang="en-US" sz="1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marL="0" marR="0" algn="ctr">
                        <a:lnSpc>
                          <a:spcPct val="115000"/>
                        </a:lnSpc>
                        <a:spcBef>
                          <a:spcPts val="0"/>
                        </a:spcBef>
                        <a:spcAft>
                          <a:spcPts val="0"/>
                        </a:spcAft>
                      </a:pPr>
                      <a:r>
                        <a:rPr lang="en-US" sz="1400" dirty="0">
                          <a:solidFill>
                            <a:srgbClr val="000000"/>
                          </a:solidFill>
                          <a:effectLst/>
                          <a:latin typeface="Calibri" panose="020F0502020204030204" pitchFamily="34" charset="0"/>
                        </a:rPr>
                        <a:t>Weighted estimate</a:t>
                      </a:r>
                      <a:endParaRPr lang="en-US" sz="1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marL="0" marR="0" algn="ctr">
                        <a:lnSpc>
                          <a:spcPct val="115000"/>
                        </a:lnSpc>
                        <a:spcBef>
                          <a:spcPts val="0"/>
                        </a:spcBef>
                        <a:spcAft>
                          <a:spcPts val="0"/>
                        </a:spcAft>
                      </a:pPr>
                      <a:r>
                        <a:rPr lang="en-US" sz="1400" dirty="0">
                          <a:solidFill>
                            <a:srgbClr val="000000"/>
                          </a:solidFill>
                          <a:effectLst/>
                          <a:latin typeface="Calibri" panose="020F0502020204030204" pitchFamily="34" charset="0"/>
                        </a:rPr>
                        <a:t>95% Confidence Interval</a:t>
                      </a:r>
                      <a:endParaRPr lang="en-US" sz="1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r>
              <a:tr h="383661">
                <a:tc>
                  <a:txBody>
                    <a:bodyPr/>
                    <a:lstStyle/>
                    <a:p>
                      <a:pPr marL="0" marR="0" algn="ctr">
                        <a:lnSpc>
                          <a:spcPct val="115000"/>
                        </a:lnSpc>
                        <a:spcBef>
                          <a:spcPts val="0"/>
                        </a:spcBef>
                        <a:spcAft>
                          <a:spcPts val="0"/>
                        </a:spcAft>
                      </a:pPr>
                      <a:r>
                        <a:rPr lang="en-US" sz="1400" dirty="0">
                          <a:solidFill>
                            <a:srgbClr val="000000"/>
                          </a:solidFill>
                          <a:effectLst/>
                          <a:latin typeface="Calibri" panose="020F0502020204030204" pitchFamily="34" charset="0"/>
                        </a:rPr>
                        <a:t> House</a:t>
                      </a:r>
                      <a:endParaRPr lang="en-US" sz="1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400" dirty="0">
                          <a:solidFill>
                            <a:srgbClr val="000000"/>
                          </a:solidFill>
                          <a:effectLst/>
                          <a:latin typeface="Calibri" panose="020F0502020204030204" pitchFamily="34" charset="0"/>
                        </a:rPr>
                        <a:t>90%</a:t>
                      </a:r>
                      <a:endParaRPr lang="en-US" sz="1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400" dirty="0">
                          <a:solidFill>
                            <a:srgbClr val="000000"/>
                          </a:solidFill>
                          <a:effectLst/>
                          <a:latin typeface="Calibri" panose="020F0502020204030204" pitchFamily="34" charset="0"/>
                        </a:rPr>
                        <a:t>(87%, 93%)</a:t>
                      </a:r>
                      <a:endParaRPr lang="en-US" sz="1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83661">
                <a:tc>
                  <a:txBody>
                    <a:bodyPr/>
                    <a:lstStyle/>
                    <a:p>
                      <a:pPr marL="0" marR="0" algn="ctr">
                        <a:lnSpc>
                          <a:spcPct val="115000"/>
                        </a:lnSpc>
                        <a:spcBef>
                          <a:spcPts val="0"/>
                        </a:spcBef>
                        <a:spcAft>
                          <a:spcPts val="0"/>
                        </a:spcAft>
                      </a:pPr>
                      <a:r>
                        <a:rPr lang="en-US" sz="1400" dirty="0">
                          <a:solidFill>
                            <a:srgbClr val="000000"/>
                          </a:solidFill>
                          <a:effectLst/>
                          <a:latin typeface="Calibri" panose="020F0502020204030204" pitchFamily="34" charset="0"/>
                        </a:rPr>
                        <a:t> Health center</a:t>
                      </a:r>
                      <a:endParaRPr lang="en-US" sz="1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400" dirty="0">
                          <a:solidFill>
                            <a:srgbClr val="000000"/>
                          </a:solidFill>
                          <a:effectLst/>
                          <a:latin typeface="Calibri" panose="020F0502020204030204" pitchFamily="34" charset="0"/>
                        </a:rPr>
                        <a:t>6%</a:t>
                      </a:r>
                      <a:endParaRPr lang="en-US" sz="1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400" dirty="0">
                          <a:solidFill>
                            <a:srgbClr val="000000"/>
                          </a:solidFill>
                          <a:effectLst/>
                          <a:latin typeface="Calibri" panose="020F0502020204030204" pitchFamily="34" charset="0"/>
                        </a:rPr>
                        <a:t>(4%, 8%)</a:t>
                      </a:r>
                      <a:endParaRPr lang="en-US" sz="1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83661">
                <a:tc>
                  <a:txBody>
                    <a:bodyPr/>
                    <a:lstStyle/>
                    <a:p>
                      <a:pPr marL="0" marR="0" algn="ctr">
                        <a:lnSpc>
                          <a:spcPct val="115000"/>
                        </a:lnSpc>
                        <a:spcBef>
                          <a:spcPts val="0"/>
                        </a:spcBef>
                        <a:spcAft>
                          <a:spcPts val="0"/>
                        </a:spcAft>
                      </a:pPr>
                      <a:r>
                        <a:rPr lang="en-US" sz="1400">
                          <a:solidFill>
                            <a:srgbClr val="000000"/>
                          </a:solidFill>
                          <a:effectLst/>
                          <a:latin typeface="Calibri" panose="020F0502020204030204" pitchFamily="34" charset="0"/>
                        </a:rPr>
                        <a:t> School</a:t>
                      </a:r>
                      <a:endParaRPr lang="en-US" sz="14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400" dirty="0">
                          <a:solidFill>
                            <a:srgbClr val="000000"/>
                          </a:solidFill>
                          <a:effectLst/>
                          <a:latin typeface="Calibri" panose="020F0502020204030204" pitchFamily="34" charset="0"/>
                        </a:rPr>
                        <a:t>3%</a:t>
                      </a:r>
                      <a:endParaRPr lang="en-US" sz="1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400" dirty="0">
                          <a:solidFill>
                            <a:srgbClr val="000000"/>
                          </a:solidFill>
                          <a:effectLst/>
                          <a:latin typeface="Calibri" panose="020F0502020204030204" pitchFamily="34" charset="0"/>
                        </a:rPr>
                        <a:t>(2%, 5%)</a:t>
                      </a:r>
                      <a:endParaRPr lang="en-US" sz="1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83661">
                <a:tc>
                  <a:txBody>
                    <a:bodyPr/>
                    <a:lstStyle/>
                    <a:p>
                      <a:pPr marL="0" marR="0" algn="ctr">
                        <a:lnSpc>
                          <a:spcPct val="115000"/>
                        </a:lnSpc>
                        <a:spcBef>
                          <a:spcPts val="0"/>
                        </a:spcBef>
                        <a:spcAft>
                          <a:spcPts val="0"/>
                        </a:spcAft>
                      </a:pPr>
                      <a:r>
                        <a:rPr lang="en-US" sz="1400">
                          <a:solidFill>
                            <a:srgbClr val="000000"/>
                          </a:solidFill>
                          <a:effectLst/>
                          <a:latin typeface="Calibri" panose="020F0502020204030204" pitchFamily="34" charset="0"/>
                        </a:rPr>
                        <a:t> Market</a:t>
                      </a:r>
                      <a:endParaRPr lang="en-US" sz="14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400" dirty="0">
                          <a:solidFill>
                            <a:srgbClr val="000000"/>
                          </a:solidFill>
                          <a:effectLst/>
                          <a:latin typeface="Calibri" panose="020F0502020204030204" pitchFamily="34" charset="0"/>
                        </a:rPr>
                        <a:t>1%</a:t>
                      </a:r>
                      <a:endParaRPr lang="en-US" sz="1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400" dirty="0">
                          <a:solidFill>
                            <a:srgbClr val="000000"/>
                          </a:solidFill>
                          <a:effectLst/>
                          <a:latin typeface="Calibri" panose="020F0502020204030204" pitchFamily="34" charset="0"/>
                        </a:rPr>
                        <a:t>(0.2%, 2%)</a:t>
                      </a:r>
                      <a:endParaRPr lang="en-US" sz="1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83661">
                <a:tc>
                  <a:txBody>
                    <a:bodyPr/>
                    <a:lstStyle/>
                    <a:p>
                      <a:pPr marL="0" marR="0" algn="ctr">
                        <a:lnSpc>
                          <a:spcPct val="115000"/>
                        </a:lnSpc>
                        <a:spcBef>
                          <a:spcPts val="0"/>
                        </a:spcBef>
                        <a:spcAft>
                          <a:spcPts val="0"/>
                        </a:spcAft>
                      </a:pPr>
                      <a:r>
                        <a:rPr lang="en-US" sz="1400" dirty="0">
                          <a:solidFill>
                            <a:srgbClr val="000000"/>
                          </a:solidFill>
                          <a:effectLst/>
                          <a:latin typeface="Calibri" panose="020F0502020204030204" pitchFamily="34" charset="0"/>
                        </a:rPr>
                        <a:t> Other</a:t>
                      </a:r>
                      <a:endParaRPr lang="en-US" sz="1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400" dirty="0">
                          <a:solidFill>
                            <a:srgbClr val="000000"/>
                          </a:solidFill>
                          <a:effectLst/>
                          <a:latin typeface="Calibri" panose="020F0502020204030204" pitchFamily="34" charset="0"/>
                        </a:rPr>
                        <a:t>&lt;1%</a:t>
                      </a:r>
                      <a:endParaRPr lang="en-US" sz="1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400" dirty="0">
                          <a:solidFill>
                            <a:srgbClr val="000000"/>
                          </a:solidFill>
                          <a:effectLst/>
                          <a:latin typeface="Calibri" panose="020F0502020204030204" pitchFamily="34" charset="0"/>
                        </a:rPr>
                        <a:t>(0.1%, 1%)</a:t>
                      </a:r>
                      <a:endParaRPr lang="en-US" sz="1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4" name="Rectangle 3"/>
          <p:cNvSpPr/>
          <p:nvPr/>
        </p:nvSpPr>
        <p:spPr>
          <a:xfrm>
            <a:off x="1580229" y="2871989"/>
            <a:ext cx="5847616" cy="3680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347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429" y="1294113"/>
            <a:ext cx="8109905" cy="555876"/>
          </a:xfrm>
        </p:spPr>
        <p:txBody>
          <a:bodyPr>
            <a:noAutofit/>
          </a:bodyPr>
          <a:lstStyle/>
          <a:p>
            <a:r>
              <a:rPr lang="en-US" sz="2000" dirty="0" smtClean="0">
                <a:solidFill>
                  <a:schemeClr val="bg1"/>
                </a:solidFill>
              </a:rPr>
              <a:t>Primary </a:t>
            </a:r>
            <a:r>
              <a:rPr lang="en-US" sz="2000" dirty="0">
                <a:solidFill>
                  <a:schemeClr val="bg1"/>
                </a:solidFill>
              </a:rPr>
              <a:t>reasons for not receiving oral cholera </a:t>
            </a:r>
            <a:r>
              <a:rPr lang="en-US" sz="2000" dirty="0" smtClean="0">
                <a:solidFill>
                  <a:schemeClr val="bg1"/>
                </a:solidFill>
              </a:rPr>
              <a:t>vaccine (1</a:t>
            </a:r>
            <a:r>
              <a:rPr lang="en-US" sz="2000" baseline="30000" dirty="0" smtClean="0">
                <a:solidFill>
                  <a:schemeClr val="bg1"/>
                </a:solidFill>
              </a:rPr>
              <a:t>st</a:t>
            </a:r>
            <a:r>
              <a:rPr lang="en-US" sz="2000" dirty="0" smtClean="0">
                <a:solidFill>
                  <a:schemeClr val="bg1"/>
                </a:solidFill>
              </a:rPr>
              <a:t> Dose)</a:t>
            </a:r>
            <a:endParaRPr lang="en-US" sz="2000" dirty="0">
              <a:solidFill>
                <a:schemeClr val="bg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120602144"/>
              </p:ext>
            </p:extLst>
          </p:nvPr>
        </p:nvGraphicFramePr>
        <p:xfrm>
          <a:off x="1555379" y="2173355"/>
          <a:ext cx="6160612" cy="2411524"/>
        </p:xfrm>
        <a:graphic>
          <a:graphicData uri="http://schemas.openxmlformats.org/drawingml/2006/table">
            <a:tbl>
              <a:tblPr firstRow="1" firstCol="1" bandRow="1"/>
              <a:tblGrid>
                <a:gridCol w="3945562"/>
                <a:gridCol w="1107525"/>
                <a:gridCol w="1107525"/>
              </a:tblGrid>
              <a:tr h="454303">
                <a:tc>
                  <a:txBody>
                    <a:bodyPr/>
                    <a:lstStyle/>
                    <a:p>
                      <a:pPr algn="ctr" rtl="0" fontAlgn="ctr"/>
                      <a:r>
                        <a:rPr lang="en-US" sz="1400" b="1" i="0" u="none" strike="noStrike" dirty="0">
                          <a:solidFill>
                            <a:srgbClr val="000000"/>
                          </a:solidFill>
                          <a:effectLst/>
                          <a:latin typeface="Calibri" panose="020F0502020204030204" pitchFamily="34" charset="0"/>
                        </a:rPr>
                        <a:t>Reasons for non-vaccination</a:t>
                      </a:r>
                    </a:p>
                  </a:txBody>
                  <a:tcPr marL="8273" marR="8273" marT="8273"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4983F2"/>
                    </a:solidFill>
                  </a:tcPr>
                </a:tc>
                <a:tc>
                  <a:txBody>
                    <a:bodyPr/>
                    <a:lstStyle/>
                    <a:p>
                      <a:pPr algn="ctr" rtl="0" fontAlgn="ctr"/>
                      <a:r>
                        <a:rPr lang="en-US" sz="1400" b="1" i="0" u="none" strike="noStrike" dirty="0">
                          <a:solidFill>
                            <a:srgbClr val="000000"/>
                          </a:solidFill>
                          <a:effectLst/>
                          <a:latin typeface="Calibri" panose="020F0502020204030204" pitchFamily="34" charset="0"/>
                        </a:rPr>
                        <a:t>Weighted estimate</a:t>
                      </a:r>
                    </a:p>
                  </a:txBody>
                  <a:tcPr marL="8273" marR="8273" marT="8273"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4983F2"/>
                    </a:solidFill>
                  </a:tcPr>
                </a:tc>
                <a:tc>
                  <a:txBody>
                    <a:bodyPr/>
                    <a:lstStyle/>
                    <a:p>
                      <a:pPr algn="ctr" rtl="0" fontAlgn="ctr"/>
                      <a:r>
                        <a:rPr lang="en-US" sz="1400" b="1" i="0" u="none" strike="noStrike">
                          <a:solidFill>
                            <a:srgbClr val="000000"/>
                          </a:solidFill>
                          <a:effectLst/>
                          <a:latin typeface="Calibri" panose="020F0502020204030204" pitchFamily="34" charset="0"/>
                        </a:rPr>
                        <a:t>95% CI</a:t>
                      </a:r>
                    </a:p>
                  </a:txBody>
                  <a:tcPr marL="8273" marR="8273" marT="8273"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4983F2"/>
                    </a:solidFill>
                  </a:tcPr>
                </a:tc>
              </a:tr>
              <a:tr h="451196">
                <a:tc>
                  <a:txBody>
                    <a:bodyPr/>
                    <a:lstStyle/>
                    <a:p>
                      <a:pPr algn="ctr" rtl="0" fontAlgn="ctr"/>
                      <a:r>
                        <a:rPr lang="en-US" sz="1400" b="1" i="0" u="none" strike="noStrike">
                          <a:solidFill>
                            <a:srgbClr val="000000"/>
                          </a:solidFill>
                          <a:effectLst/>
                          <a:latin typeface="Calibri" panose="020F0502020204030204" pitchFamily="34" charset="0"/>
                        </a:rPr>
                        <a:t>   Was absent during the campaign</a:t>
                      </a:r>
                    </a:p>
                  </a:txBody>
                  <a:tcPr marL="8273" marR="8273" marT="8273"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E9EDFC"/>
                    </a:solidFill>
                  </a:tcPr>
                </a:tc>
                <a:tc>
                  <a:txBody>
                    <a:bodyPr/>
                    <a:lstStyle/>
                    <a:p>
                      <a:pPr algn="ctr" rtl="0" fontAlgn="ctr"/>
                      <a:r>
                        <a:rPr lang="en-US" sz="1400" b="0" i="0" u="none" strike="noStrike">
                          <a:solidFill>
                            <a:srgbClr val="000000"/>
                          </a:solidFill>
                          <a:effectLst/>
                          <a:latin typeface="Calibri" panose="020F0502020204030204" pitchFamily="34" charset="0"/>
                        </a:rPr>
                        <a:t>35%</a:t>
                      </a:r>
                    </a:p>
                  </a:txBody>
                  <a:tcPr marL="8273" marR="8273" marT="8273"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E9EDFC"/>
                    </a:solidFill>
                  </a:tcPr>
                </a:tc>
                <a:tc>
                  <a:txBody>
                    <a:bodyPr/>
                    <a:lstStyle/>
                    <a:p>
                      <a:pPr algn="ctr" rtl="0" fontAlgn="ctr"/>
                      <a:r>
                        <a:rPr lang="en-US" sz="1400" b="0" i="0" u="none" strike="noStrike">
                          <a:solidFill>
                            <a:srgbClr val="000000"/>
                          </a:solidFill>
                          <a:effectLst/>
                          <a:latin typeface="Calibri" panose="020F0502020204030204" pitchFamily="34" charset="0"/>
                        </a:rPr>
                        <a:t>(27%, 43%)</a:t>
                      </a:r>
                    </a:p>
                  </a:txBody>
                  <a:tcPr marL="8273" marR="8273" marT="8273"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E9EDFC"/>
                    </a:solidFill>
                  </a:tcPr>
                </a:tc>
              </a:tr>
              <a:tr h="380551">
                <a:tc>
                  <a:txBody>
                    <a:bodyPr/>
                    <a:lstStyle/>
                    <a:p>
                      <a:pPr algn="ctr" rtl="0" fontAlgn="ctr"/>
                      <a:r>
                        <a:rPr lang="en-US" sz="1400" b="1" i="0" u="none" strike="noStrike" dirty="0">
                          <a:solidFill>
                            <a:srgbClr val="000000"/>
                          </a:solidFill>
                          <a:effectLst/>
                          <a:latin typeface="Calibri" panose="020F0502020204030204" pitchFamily="34" charset="0"/>
                        </a:rPr>
                        <a:t>   Teams did not visit my house</a:t>
                      </a:r>
                    </a:p>
                  </a:txBody>
                  <a:tcPr marL="8273" marR="8273" marT="8273"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E9EDFC"/>
                    </a:solidFill>
                  </a:tcPr>
                </a:tc>
                <a:tc>
                  <a:txBody>
                    <a:bodyPr/>
                    <a:lstStyle/>
                    <a:p>
                      <a:pPr algn="ctr" rtl="0" fontAlgn="ctr"/>
                      <a:r>
                        <a:rPr lang="en-US" sz="1400" b="0" i="0" u="none" strike="noStrike">
                          <a:solidFill>
                            <a:srgbClr val="000000"/>
                          </a:solidFill>
                          <a:effectLst/>
                          <a:latin typeface="Calibri" panose="020F0502020204030204" pitchFamily="34" charset="0"/>
                        </a:rPr>
                        <a:t>30%</a:t>
                      </a:r>
                    </a:p>
                  </a:txBody>
                  <a:tcPr marL="8273" marR="8273" marT="8273"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E9EDFC"/>
                    </a:solidFill>
                  </a:tcPr>
                </a:tc>
                <a:tc>
                  <a:txBody>
                    <a:bodyPr/>
                    <a:lstStyle/>
                    <a:p>
                      <a:pPr algn="ctr" rtl="0" fontAlgn="ctr"/>
                      <a:r>
                        <a:rPr lang="en-US" sz="1400" b="0" i="0" u="none" strike="noStrike">
                          <a:solidFill>
                            <a:srgbClr val="000000"/>
                          </a:solidFill>
                          <a:effectLst/>
                          <a:latin typeface="Calibri" panose="020F0502020204030204" pitchFamily="34" charset="0"/>
                        </a:rPr>
                        <a:t>(23%, 38%)</a:t>
                      </a:r>
                    </a:p>
                  </a:txBody>
                  <a:tcPr marL="8273" marR="8273" marT="8273"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E9EDFC"/>
                    </a:solidFill>
                  </a:tcPr>
                </a:tc>
              </a:tr>
              <a:tr h="394647">
                <a:tc>
                  <a:txBody>
                    <a:bodyPr/>
                    <a:lstStyle/>
                    <a:p>
                      <a:pPr algn="ctr" rtl="0" fontAlgn="ctr"/>
                      <a:r>
                        <a:rPr lang="en-US" sz="1400" b="1" i="0" u="none" strike="noStrike" dirty="0">
                          <a:solidFill>
                            <a:srgbClr val="000000"/>
                          </a:solidFill>
                          <a:effectLst/>
                          <a:latin typeface="Calibri" panose="020F0502020204030204" pitchFamily="34" charset="0"/>
                        </a:rPr>
                        <a:t>   Vaccines not available</a:t>
                      </a:r>
                    </a:p>
                  </a:txBody>
                  <a:tcPr marL="8273" marR="8273" marT="8273"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E9EDFC"/>
                    </a:solidFill>
                  </a:tcPr>
                </a:tc>
                <a:tc>
                  <a:txBody>
                    <a:bodyPr/>
                    <a:lstStyle/>
                    <a:p>
                      <a:pPr algn="ctr" rtl="0" fontAlgn="ctr"/>
                      <a:r>
                        <a:rPr lang="en-US" sz="1400" b="0" i="0" u="none" strike="noStrike" dirty="0">
                          <a:solidFill>
                            <a:srgbClr val="000000"/>
                          </a:solidFill>
                          <a:effectLst/>
                          <a:latin typeface="Calibri" panose="020F0502020204030204" pitchFamily="34" charset="0"/>
                        </a:rPr>
                        <a:t>11%</a:t>
                      </a:r>
                    </a:p>
                  </a:txBody>
                  <a:tcPr marL="8273" marR="8273" marT="8273"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E9EDFC"/>
                    </a:solidFill>
                  </a:tcPr>
                </a:tc>
                <a:tc>
                  <a:txBody>
                    <a:bodyPr/>
                    <a:lstStyle/>
                    <a:p>
                      <a:pPr algn="ctr" rtl="0" fontAlgn="ctr"/>
                      <a:r>
                        <a:rPr lang="en-US" sz="1400" b="0" i="0" u="none" strike="noStrike">
                          <a:solidFill>
                            <a:srgbClr val="000000"/>
                          </a:solidFill>
                          <a:effectLst/>
                          <a:latin typeface="Calibri" panose="020F0502020204030204" pitchFamily="34" charset="0"/>
                        </a:rPr>
                        <a:t>(7%, 18%)</a:t>
                      </a:r>
                    </a:p>
                  </a:txBody>
                  <a:tcPr marL="8273" marR="8273" marT="8273"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E9EDFC"/>
                    </a:solidFill>
                  </a:tcPr>
                </a:tc>
              </a:tr>
              <a:tr h="380551">
                <a:tc>
                  <a:txBody>
                    <a:bodyPr/>
                    <a:lstStyle/>
                    <a:p>
                      <a:pPr algn="ctr" rtl="0" fontAlgn="ctr"/>
                      <a:r>
                        <a:rPr lang="en-US" sz="1400" b="1" i="0" u="none" strike="noStrike">
                          <a:solidFill>
                            <a:srgbClr val="000000"/>
                          </a:solidFill>
                          <a:effectLst/>
                          <a:latin typeface="Calibri" panose="020F0502020204030204" pitchFamily="34" charset="0"/>
                        </a:rPr>
                        <a:t>   No faith in vaccine</a:t>
                      </a:r>
                    </a:p>
                  </a:txBody>
                  <a:tcPr marL="8273" marR="8273" marT="8273"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E9EDFC"/>
                    </a:solidFill>
                  </a:tcPr>
                </a:tc>
                <a:tc>
                  <a:txBody>
                    <a:bodyPr/>
                    <a:lstStyle/>
                    <a:p>
                      <a:pPr algn="ctr" rtl="0" fontAlgn="ctr"/>
                      <a:r>
                        <a:rPr lang="en-US" sz="1400" b="0" i="0" u="none" strike="noStrike" dirty="0">
                          <a:solidFill>
                            <a:srgbClr val="000000"/>
                          </a:solidFill>
                          <a:effectLst/>
                          <a:latin typeface="Calibri" panose="020F0502020204030204" pitchFamily="34" charset="0"/>
                        </a:rPr>
                        <a:t>4%</a:t>
                      </a:r>
                    </a:p>
                  </a:txBody>
                  <a:tcPr marL="8273" marR="8273" marT="8273"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E9EDFC"/>
                    </a:solidFill>
                  </a:tcPr>
                </a:tc>
                <a:tc>
                  <a:txBody>
                    <a:bodyPr/>
                    <a:lstStyle/>
                    <a:p>
                      <a:pPr algn="ctr" rtl="0" fontAlgn="ctr"/>
                      <a:r>
                        <a:rPr lang="en-US" sz="1400" b="0" i="0" u="none" strike="noStrike">
                          <a:solidFill>
                            <a:srgbClr val="000000"/>
                          </a:solidFill>
                          <a:effectLst/>
                          <a:latin typeface="Calibri" panose="020F0502020204030204" pitchFamily="34" charset="0"/>
                        </a:rPr>
                        <a:t>(2%, 9%)</a:t>
                      </a:r>
                    </a:p>
                  </a:txBody>
                  <a:tcPr marL="8273" marR="8273" marT="8273"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E9EDFC"/>
                    </a:solidFill>
                  </a:tcPr>
                </a:tc>
              </a:tr>
              <a:tr h="350276">
                <a:tc>
                  <a:txBody>
                    <a:bodyPr/>
                    <a:lstStyle/>
                    <a:p>
                      <a:pPr algn="ctr" rtl="0" fontAlgn="ctr"/>
                      <a:r>
                        <a:rPr lang="en-US" sz="1400" b="1" i="0" u="none" strike="noStrike">
                          <a:solidFill>
                            <a:srgbClr val="000000"/>
                          </a:solidFill>
                          <a:effectLst/>
                          <a:latin typeface="Calibri" panose="020F0502020204030204" pitchFamily="34" charset="0"/>
                        </a:rPr>
                        <a:t>   Was sick</a:t>
                      </a:r>
                    </a:p>
                  </a:txBody>
                  <a:tcPr marL="8273" marR="8273" marT="8273"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E9EDFC"/>
                    </a:solidFill>
                  </a:tcPr>
                </a:tc>
                <a:tc>
                  <a:txBody>
                    <a:bodyPr/>
                    <a:lstStyle/>
                    <a:p>
                      <a:pPr algn="ctr" rtl="0" fontAlgn="ctr"/>
                      <a:r>
                        <a:rPr lang="en-US" sz="1400" b="0" i="0" u="none" strike="noStrike" dirty="0">
                          <a:solidFill>
                            <a:srgbClr val="000000"/>
                          </a:solidFill>
                          <a:effectLst/>
                          <a:latin typeface="Calibri" panose="020F0502020204030204" pitchFamily="34" charset="0"/>
                        </a:rPr>
                        <a:t>3%</a:t>
                      </a:r>
                    </a:p>
                  </a:txBody>
                  <a:tcPr marL="8273" marR="8273" marT="8273"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E9EDFC"/>
                    </a:solidFill>
                  </a:tcPr>
                </a:tc>
                <a:tc>
                  <a:txBody>
                    <a:bodyPr/>
                    <a:lstStyle/>
                    <a:p>
                      <a:pPr algn="ctr" rtl="0" fontAlgn="ctr"/>
                      <a:r>
                        <a:rPr lang="en-US" sz="1400" b="0" i="0" u="none" strike="noStrike" dirty="0">
                          <a:solidFill>
                            <a:srgbClr val="000000"/>
                          </a:solidFill>
                          <a:effectLst/>
                          <a:latin typeface="Calibri" panose="020F0502020204030204" pitchFamily="34" charset="0"/>
                        </a:rPr>
                        <a:t>(2%, 5%)</a:t>
                      </a:r>
                    </a:p>
                  </a:txBody>
                  <a:tcPr marL="8273" marR="8273" marT="8273"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E9EDFC"/>
                    </a:solidFill>
                  </a:tcPr>
                </a:tc>
              </a:tr>
            </a:tbl>
          </a:graphicData>
        </a:graphic>
      </p:graphicFrame>
      <p:sp>
        <p:nvSpPr>
          <p:cNvPr id="4" name="Rectangle 3"/>
          <p:cNvSpPr/>
          <p:nvPr/>
        </p:nvSpPr>
        <p:spPr>
          <a:xfrm>
            <a:off x="1555380" y="2639784"/>
            <a:ext cx="6160612" cy="119812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126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970" y="557060"/>
            <a:ext cx="7543800" cy="1450757"/>
          </a:xfrm>
        </p:spPr>
        <p:txBody>
          <a:bodyPr>
            <a:normAutofit fontScale="90000"/>
          </a:bodyPr>
          <a:lstStyle/>
          <a:p>
            <a:r>
              <a:rPr lang="en-US" dirty="0"/>
              <a:t> </a:t>
            </a:r>
            <a:br>
              <a:rPr lang="en-US" dirty="0"/>
            </a:br>
            <a:r>
              <a:rPr lang="en-US" sz="2200" dirty="0" smtClean="0">
                <a:solidFill>
                  <a:schemeClr val="bg1"/>
                </a:solidFill>
              </a:rPr>
              <a:t>Side </a:t>
            </a:r>
            <a:r>
              <a:rPr lang="en-US" sz="2200" dirty="0">
                <a:solidFill>
                  <a:schemeClr val="bg1"/>
                </a:solidFill>
              </a:rPr>
              <a:t>effects reported within 14 days after receiving the 1st or 2nd dose of cholera vaccine</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47939407"/>
              </p:ext>
            </p:extLst>
          </p:nvPr>
        </p:nvGraphicFramePr>
        <p:xfrm>
          <a:off x="1842854" y="2393575"/>
          <a:ext cx="5469389" cy="1430118"/>
        </p:xfrm>
        <a:graphic>
          <a:graphicData uri="http://schemas.openxmlformats.org/drawingml/2006/table">
            <a:tbl>
              <a:tblPr firstRow="1" firstCol="1" bandRow="1">
                <a:tableStyleId>{5C22544A-7EE6-4342-B048-85BDC9FD1C3A}</a:tableStyleId>
              </a:tblPr>
              <a:tblGrid>
                <a:gridCol w="1995051"/>
                <a:gridCol w="1559837"/>
                <a:gridCol w="1914501"/>
              </a:tblGrid>
              <a:tr h="238353">
                <a:tc>
                  <a:txBody>
                    <a:bodyPr/>
                    <a:lstStyle/>
                    <a:p>
                      <a:pPr marL="0" marR="0" algn="ctr">
                        <a:lnSpc>
                          <a:spcPct val="115000"/>
                        </a:lnSpc>
                        <a:spcBef>
                          <a:spcPts val="0"/>
                        </a:spcBef>
                        <a:spcAft>
                          <a:spcPts val="0"/>
                        </a:spcAft>
                      </a:pPr>
                      <a:r>
                        <a:rPr lang="en-US" sz="1400" dirty="0">
                          <a:solidFill>
                            <a:sysClr val="windowText" lastClr="000000"/>
                          </a:solidFill>
                          <a:effectLst/>
                          <a:latin typeface="Calibri" panose="020F0502020204030204" pitchFamily="34" charset="0"/>
                        </a:rPr>
                        <a:t>Symptom</a:t>
                      </a:r>
                      <a:endParaRPr lang="en-US" sz="14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dirty="0">
                          <a:solidFill>
                            <a:sysClr val="windowText" lastClr="000000"/>
                          </a:solidFill>
                          <a:effectLst/>
                          <a:latin typeface="Calibri" panose="020F0502020204030204" pitchFamily="34" charset="0"/>
                        </a:rPr>
                        <a:t>Weighted estimate</a:t>
                      </a:r>
                      <a:endParaRPr lang="en-US" sz="14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dirty="0">
                          <a:solidFill>
                            <a:sysClr val="windowText" lastClr="000000"/>
                          </a:solidFill>
                          <a:effectLst/>
                          <a:latin typeface="Calibri" panose="020F0502020204030204" pitchFamily="34" charset="0"/>
                        </a:rPr>
                        <a:t>95% Confidence Interval</a:t>
                      </a:r>
                      <a:endParaRPr lang="en-US" sz="14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238353">
                <a:tc>
                  <a:txBody>
                    <a:bodyPr/>
                    <a:lstStyle/>
                    <a:p>
                      <a:pPr marL="0" marR="0" algn="ctr">
                        <a:lnSpc>
                          <a:spcPct val="115000"/>
                        </a:lnSpc>
                        <a:spcBef>
                          <a:spcPts val="0"/>
                        </a:spcBef>
                        <a:spcAft>
                          <a:spcPts val="0"/>
                        </a:spcAft>
                      </a:pPr>
                      <a:r>
                        <a:rPr lang="en-US" sz="1400" dirty="0">
                          <a:solidFill>
                            <a:sysClr val="windowText" lastClr="000000"/>
                          </a:solidFill>
                          <a:effectLst/>
                          <a:latin typeface="Calibri" panose="020F0502020204030204" pitchFamily="34" charset="0"/>
                        </a:rPr>
                        <a:t>Abdominal pain</a:t>
                      </a:r>
                      <a:endParaRPr lang="en-US" sz="14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400" dirty="0">
                          <a:solidFill>
                            <a:sysClr val="windowText" lastClr="000000"/>
                          </a:solidFill>
                          <a:effectLst/>
                          <a:latin typeface="Calibri" panose="020F0502020204030204" pitchFamily="34" charset="0"/>
                        </a:rPr>
                        <a:t>10%</a:t>
                      </a:r>
                      <a:endParaRPr lang="en-US" sz="14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400">
                          <a:solidFill>
                            <a:sysClr val="windowText" lastClr="000000"/>
                          </a:solidFill>
                          <a:effectLst/>
                          <a:latin typeface="Calibri" panose="020F0502020204030204" pitchFamily="34" charset="0"/>
                        </a:rPr>
                        <a:t>(8%, 14%)</a:t>
                      </a:r>
                      <a:endParaRPr lang="en-US" sz="14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38353">
                <a:tc>
                  <a:txBody>
                    <a:bodyPr/>
                    <a:lstStyle/>
                    <a:p>
                      <a:pPr marL="0" marR="0" algn="ctr">
                        <a:lnSpc>
                          <a:spcPct val="115000"/>
                        </a:lnSpc>
                        <a:spcBef>
                          <a:spcPts val="0"/>
                        </a:spcBef>
                        <a:spcAft>
                          <a:spcPts val="0"/>
                        </a:spcAft>
                      </a:pPr>
                      <a:r>
                        <a:rPr lang="en-US" sz="1400">
                          <a:solidFill>
                            <a:sysClr val="windowText" lastClr="000000"/>
                          </a:solidFill>
                          <a:effectLst/>
                          <a:latin typeface="Calibri" panose="020F0502020204030204" pitchFamily="34" charset="0"/>
                        </a:rPr>
                        <a:t>Fever</a:t>
                      </a:r>
                      <a:endParaRPr lang="en-US" sz="14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400" dirty="0">
                          <a:solidFill>
                            <a:sysClr val="windowText" lastClr="000000"/>
                          </a:solidFill>
                          <a:effectLst/>
                          <a:latin typeface="Calibri" panose="020F0502020204030204" pitchFamily="34" charset="0"/>
                        </a:rPr>
                        <a:t>5%</a:t>
                      </a:r>
                      <a:endParaRPr lang="en-US" sz="14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400" dirty="0">
                          <a:solidFill>
                            <a:sysClr val="windowText" lastClr="000000"/>
                          </a:solidFill>
                          <a:effectLst/>
                          <a:latin typeface="Calibri" panose="020F0502020204030204" pitchFamily="34" charset="0"/>
                        </a:rPr>
                        <a:t>(4%, 7%)</a:t>
                      </a:r>
                      <a:endParaRPr lang="en-US" sz="14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38353">
                <a:tc>
                  <a:txBody>
                    <a:bodyPr/>
                    <a:lstStyle/>
                    <a:p>
                      <a:pPr marL="0" marR="0" algn="ctr">
                        <a:lnSpc>
                          <a:spcPct val="115000"/>
                        </a:lnSpc>
                        <a:spcBef>
                          <a:spcPts val="0"/>
                        </a:spcBef>
                        <a:spcAft>
                          <a:spcPts val="0"/>
                        </a:spcAft>
                      </a:pPr>
                      <a:r>
                        <a:rPr lang="en-US" sz="1400">
                          <a:solidFill>
                            <a:sysClr val="windowText" lastClr="000000"/>
                          </a:solidFill>
                          <a:effectLst/>
                          <a:latin typeface="Calibri" panose="020F0502020204030204" pitchFamily="34" charset="0"/>
                        </a:rPr>
                        <a:t>Vomiting </a:t>
                      </a:r>
                      <a:endParaRPr lang="en-US" sz="14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400" dirty="0">
                          <a:solidFill>
                            <a:sysClr val="windowText" lastClr="000000"/>
                          </a:solidFill>
                          <a:effectLst/>
                          <a:latin typeface="Calibri" panose="020F0502020204030204" pitchFamily="34" charset="0"/>
                        </a:rPr>
                        <a:t>3%</a:t>
                      </a:r>
                      <a:endParaRPr lang="en-US" sz="14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400" dirty="0">
                          <a:solidFill>
                            <a:sysClr val="windowText" lastClr="000000"/>
                          </a:solidFill>
                          <a:effectLst/>
                          <a:latin typeface="Calibri" panose="020F0502020204030204" pitchFamily="34" charset="0"/>
                        </a:rPr>
                        <a:t>(2%, 5%)</a:t>
                      </a:r>
                      <a:endParaRPr lang="en-US" sz="14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38353">
                <a:tc>
                  <a:txBody>
                    <a:bodyPr/>
                    <a:lstStyle/>
                    <a:p>
                      <a:pPr marL="0" marR="0" algn="ctr">
                        <a:lnSpc>
                          <a:spcPct val="115000"/>
                        </a:lnSpc>
                        <a:spcBef>
                          <a:spcPts val="0"/>
                        </a:spcBef>
                        <a:spcAft>
                          <a:spcPts val="0"/>
                        </a:spcAft>
                      </a:pPr>
                      <a:r>
                        <a:rPr lang="en-US" sz="1400" dirty="0">
                          <a:solidFill>
                            <a:sysClr val="windowText" lastClr="000000"/>
                          </a:solidFill>
                          <a:effectLst/>
                          <a:latin typeface="Calibri" panose="020F0502020204030204" pitchFamily="34" charset="0"/>
                        </a:rPr>
                        <a:t> Diarrhea </a:t>
                      </a:r>
                      <a:endParaRPr lang="en-US" sz="14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400" dirty="0">
                          <a:solidFill>
                            <a:sysClr val="windowText" lastClr="000000"/>
                          </a:solidFill>
                          <a:effectLst/>
                          <a:latin typeface="Calibri" panose="020F0502020204030204" pitchFamily="34" charset="0"/>
                        </a:rPr>
                        <a:t>2%</a:t>
                      </a:r>
                      <a:endParaRPr lang="en-US" sz="14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400" dirty="0">
                          <a:solidFill>
                            <a:sysClr val="windowText" lastClr="000000"/>
                          </a:solidFill>
                          <a:effectLst/>
                          <a:latin typeface="Calibri" panose="020F0502020204030204" pitchFamily="34" charset="0"/>
                        </a:rPr>
                        <a:t>(1%, 4%)</a:t>
                      </a:r>
                      <a:endParaRPr lang="en-US" sz="14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38353">
                <a:tc>
                  <a:txBody>
                    <a:bodyPr/>
                    <a:lstStyle/>
                    <a:p>
                      <a:pPr marL="0" marR="0" algn="ctr">
                        <a:lnSpc>
                          <a:spcPct val="115000"/>
                        </a:lnSpc>
                        <a:spcBef>
                          <a:spcPts val="0"/>
                        </a:spcBef>
                        <a:spcAft>
                          <a:spcPts val="0"/>
                        </a:spcAft>
                      </a:pPr>
                      <a:r>
                        <a:rPr lang="en-US" sz="1400">
                          <a:solidFill>
                            <a:sysClr val="windowText" lastClr="000000"/>
                          </a:solidFill>
                          <a:effectLst/>
                          <a:latin typeface="Calibri" panose="020F0502020204030204" pitchFamily="34" charset="0"/>
                        </a:rPr>
                        <a:t>Weakness / Fatigue</a:t>
                      </a:r>
                      <a:endParaRPr lang="en-US" sz="14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400" dirty="0">
                          <a:solidFill>
                            <a:sysClr val="windowText" lastClr="000000"/>
                          </a:solidFill>
                          <a:effectLst/>
                          <a:latin typeface="Calibri" panose="020F0502020204030204" pitchFamily="34" charset="0"/>
                        </a:rPr>
                        <a:t>1%</a:t>
                      </a:r>
                      <a:endParaRPr lang="en-US" sz="14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400" dirty="0">
                          <a:solidFill>
                            <a:sysClr val="windowText" lastClr="000000"/>
                          </a:solidFill>
                          <a:effectLst/>
                          <a:latin typeface="Calibri" panose="020F0502020204030204" pitchFamily="34" charset="0"/>
                        </a:rPr>
                        <a:t>(0.3%, 2%)</a:t>
                      </a:r>
                      <a:endParaRPr lang="en-US" sz="14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5" name="Rectangle 4"/>
          <p:cNvSpPr/>
          <p:nvPr/>
        </p:nvSpPr>
        <p:spPr>
          <a:xfrm>
            <a:off x="1842854" y="2612496"/>
            <a:ext cx="5469389" cy="73618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995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09434" y="2947429"/>
            <a:ext cx="7772400" cy="529867"/>
          </a:xfrm>
        </p:spPr>
        <p:txBody>
          <a:bodyPr/>
          <a:lstStyle/>
          <a:p>
            <a:r>
              <a:rPr lang="en-US" dirty="0" smtClean="0"/>
              <a:t>DISCUSSION</a:t>
            </a:r>
            <a:br>
              <a:rPr lang="en-US" dirty="0" smtClean="0"/>
            </a:br>
            <a:endParaRPr lang="en-US" dirty="0"/>
          </a:p>
        </p:txBody>
      </p:sp>
    </p:spTree>
    <p:extLst>
      <p:ext uri="{BB962C8B-B14F-4D97-AF65-F5344CB8AC3E}">
        <p14:creationId xmlns:p14="http://schemas.microsoft.com/office/powerpoint/2010/main" val="218470870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457200" y="1417638"/>
            <a:ext cx="8229600" cy="4191000"/>
          </a:xfrm>
        </p:spPr>
        <p:txBody>
          <a:bodyPr/>
          <a:lstStyle/>
          <a:p>
            <a:pPr lvl="1"/>
            <a:endParaRPr lang="en-US" dirty="0"/>
          </a:p>
          <a:p>
            <a:r>
              <a:rPr lang="en-US" dirty="0" smtClean="0"/>
              <a:t>Despite </a:t>
            </a:r>
            <a:r>
              <a:rPr lang="en-US" dirty="0"/>
              <a:t>challenges in implementation during a humanitarian crisis, </a:t>
            </a:r>
            <a:r>
              <a:rPr lang="en-US" dirty="0" smtClean="0"/>
              <a:t>vaccination coverage </a:t>
            </a:r>
            <a:r>
              <a:rPr lang="en-US" dirty="0"/>
              <a:t>in Iraq was very high </a:t>
            </a:r>
          </a:p>
          <a:p>
            <a:pPr marL="457200" lvl="1" indent="0">
              <a:buNone/>
            </a:pPr>
            <a:endParaRPr lang="en-US" dirty="0"/>
          </a:p>
          <a:p>
            <a:r>
              <a:rPr lang="en-US" dirty="0"/>
              <a:t>The post-campaign OCV coverage survey conducted in Iraq reported an overall estimated 87% two-dose coverage </a:t>
            </a:r>
          </a:p>
          <a:p>
            <a:pPr lvl="1"/>
            <a:r>
              <a:rPr lang="en-US" dirty="0"/>
              <a:t>Higher coverage in the Northern governorates compared to the South and Central governorates </a:t>
            </a:r>
          </a:p>
          <a:p>
            <a:pPr lvl="1"/>
            <a:r>
              <a:rPr lang="en-US" dirty="0"/>
              <a:t>Higher coverage in refugee and IDP camps compared to collective centers</a:t>
            </a:r>
          </a:p>
          <a:p>
            <a:endParaRPr lang="en-US" dirty="0"/>
          </a:p>
        </p:txBody>
      </p:sp>
    </p:spTree>
    <p:extLst>
      <p:ext uri="{BB962C8B-B14F-4D97-AF65-F5344CB8AC3E}">
        <p14:creationId xmlns:p14="http://schemas.microsoft.com/office/powerpoint/2010/main" val="315010893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Unique Strategies in Iraq</a:t>
            </a:r>
            <a:endParaRPr lang="en-US" dirty="0"/>
          </a:p>
        </p:txBody>
      </p:sp>
      <p:sp>
        <p:nvSpPr>
          <p:cNvPr id="3" name="Content Placeholder 2"/>
          <p:cNvSpPr>
            <a:spLocks noGrp="1"/>
          </p:cNvSpPr>
          <p:nvPr>
            <p:ph idx="1"/>
          </p:nvPr>
        </p:nvSpPr>
        <p:spPr>
          <a:xfrm>
            <a:off x="457200" y="1819142"/>
            <a:ext cx="8229600" cy="3139224"/>
          </a:xfrm>
        </p:spPr>
        <p:txBody>
          <a:bodyPr/>
          <a:lstStyle/>
          <a:p>
            <a:r>
              <a:rPr lang="en-US" dirty="0" smtClean="0"/>
              <a:t>Iraqi </a:t>
            </a:r>
            <a:r>
              <a:rPr lang="en-US" dirty="0"/>
              <a:t>MOH adopted a primarily door-to-door </a:t>
            </a:r>
            <a:r>
              <a:rPr lang="en-US" dirty="0" smtClean="0"/>
              <a:t>strategy</a:t>
            </a:r>
          </a:p>
          <a:p>
            <a:pPr marL="457200" lvl="1" indent="0">
              <a:buNone/>
            </a:pPr>
            <a:endParaRPr lang="en-US" dirty="0"/>
          </a:p>
          <a:p>
            <a:r>
              <a:rPr lang="en-US" dirty="0"/>
              <a:t>Use of polio eradication assets and activities to support public health emergencies</a:t>
            </a:r>
          </a:p>
          <a:p>
            <a:endParaRPr lang="en-US" dirty="0" smtClean="0"/>
          </a:p>
          <a:p>
            <a:r>
              <a:rPr lang="en-US" dirty="0" smtClean="0"/>
              <a:t>Extended </a:t>
            </a:r>
            <a:r>
              <a:rPr lang="en-US" dirty="0"/>
              <a:t>hours of vaccination into the evening </a:t>
            </a:r>
          </a:p>
          <a:p>
            <a:pPr lvl="1"/>
            <a:r>
              <a:rPr lang="en-US" dirty="0"/>
              <a:t>Captured adult males who worked outside camps during the day</a:t>
            </a:r>
          </a:p>
          <a:p>
            <a:endParaRPr lang="en-US" dirty="0" smtClean="0"/>
          </a:p>
          <a:p>
            <a:endParaRPr lang="en-US" dirty="0"/>
          </a:p>
        </p:txBody>
      </p:sp>
    </p:spTree>
    <p:extLst>
      <p:ext uri="{BB962C8B-B14F-4D97-AF65-F5344CB8AC3E}">
        <p14:creationId xmlns:p14="http://schemas.microsoft.com/office/powerpoint/2010/main" val="62665236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7126"/>
            <a:ext cx="8229600" cy="580511"/>
          </a:xfrm>
        </p:spPr>
        <p:txBody>
          <a:bodyPr/>
          <a:lstStyle/>
          <a:p>
            <a:r>
              <a:rPr lang="en-US" dirty="0" smtClean="0"/>
              <a:t>Limitations of Campaign</a:t>
            </a:r>
            <a:endParaRPr lang="en-US" dirty="0"/>
          </a:p>
        </p:txBody>
      </p:sp>
      <p:sp>
        <p:nvSpPr>
          <p:cNvPr id="3" name="Content Placeholder 2"/>
          <p:cNvSpPr>
            <a:spLocks noGrp="1"/>
          </p:cNvSpPr>
          <p:nvPr>
            <p:ph idx="1"/>
          </p:nvPr>
        </p:nvSpPr>
        <p:spPr>
          <a:xfrm>
            <a:off x="457200" y="2025682"/>
            <a:ext cx="8229600" cy="2611191"/>
          </a:xfrm>
        </p:spPr>
        <p:txBody>
          <a:bodyPr/>
          <a:lstStyle/>
          <a:p>
            <a:r>
              <a:rPr lang="en-US" dirty="0" smtClean="0">
                <a:solidFill>
                  <a:schemeClr val="tx2"/>
                </a:solidFill>
              </a:rPr>
              <a:t>Difficulty of accessing certain areas </a:t>
            </a:r>
            <a:r>
              <a:rPr lang="en-US" dirty="0">
                <a:solidFill>
                  <a:schemeClr val="tx2"/>
                </a:solidFill>
              </a:rPr>
              <a:t>due to insecurity. </a:t>
            </a:r>
          </a:p>
          <a:p>
            <a:pPr marL="0" indent="0">
              <a:buNone/>
            </a:pPr>
            <a:endParaRPr lang="en-US" dirty="0"/>
          </a:p>
          <a:p>
            <a:r>
              <a:rPr lang="en-US" dirty="0"/>
              <a:t>Many non-camp IDPs were not targeted in this campaign </a:t>
            </a:r>
          </a:p>
          <a:p>
            <a:endParaRPr lang="en-US" dirty="0" smtClean="0"/>
          </a:p>
          <a:p>
            <a:r>
              <a:rPr lang="en-US" dirty="0" smtClean="0"/>
              <a:t>Social mobilization was poor due to the rapid planning and implementation of the campaign</a:t>
            </a:r>
            <a:endParaRPr lang="en-US" dirty="0"/>
          </a:p>
          <a:p>
            <a:endParaRPr lang="en-US" dirty="0" smtClean="0"/>
          </a:p>
          <a:p>
            <a:endParaRPr lang="en-US" dirty="0"/>
          </a:p>
        </p:txBody>
      </p:sp>
    </p:spTree>
    <p:extLst>
      <p:ext uri="{BB962C8B-B14F-4D97-AF65-F5344CB8AC3E}">
        <p14:creationId xmlns:p14="http://schemas.microsoft.com/office/powerpoint/2010/main" val="374037388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Cholera Control Measures</a:t>
            </a:r>
            <a:endParaRPr lang="en-US" dirty="0"/>
          </a:p>
        </p:txBody>
      </p:sp>
      <p:sp>
        <p:nvSpPr>
          <p:cNvPr id="3" name="Content Placeholder 2"/>
          <p:cNvSpPr>
            <a:spLocks noGrp="1"/>
          </p:cNvSpPr>
          <p:nvPr>
            <p:ph idx="1"/>
          </p:nvPr>
        </p:nvSpPr>
        <p:spPr>
          <a:xfrm>
            <a:off x="457200" y="1791269"/>
            <a:ext cx="8229600" cy="4191000"/>
          </a:xfrm>
        </p:spPr>
        <p:txBody>
          <a:bodyPr/>
          <a:lstStyle/>
          <a:p>
            <a:r>
              <a:rPr lang="en-US" dirty="0" smtClean="0"/>
              <a:t>Water, sanitation and hygiene (WASH) interventions are the primary method of preventing the spread of cholera</a:t>
            </a:r>
            <a:endParaRPr lang="en-US" dirty="0"/>
          </a:p>
          <a:p>
            <a:endParaRPr lang="en-US" dirty="0"/>
          </a:p>
          <a:p>
            <a:r>
              <a:rPr lang="en-US" dirty="0" smtClean="0"/>
              <a:t>Global </a:t>
            </a:r>
            <a:r>
              <a:rPr lang="en-US" dirty="0"/>
              <a:t>stockpile of 2 million doses of </a:t>
            </a:r>
            <a:r>
              <a:rPr lang="en-US" dirty="0" smtClean="0"/>
              <a:t>oral cholera vaccine (OCV) </a:t>
            </a:r>
            <a:r>
              <a:rPr lang="en-US" dirty="0"/>
              <a:t>was established in </a:t>
            </a:r>
            <a:r>
              <a:rPr lang="en-US" dirty="0" smtClean="0"/>
              <a:t>2013</a:t>
            </a:r>
          </a:p>
          <a:p>
            <a:pPr lvl="1"/>
            <a:r>
              <a:rPr lang="en-US" dirty="0">
                <a:solidFill>
                  <a:schemeClr val="tx2"/>
                </a:solidFill>
                <a:latin typeface="Calibri" panose="020F0502020204030204" pitchFamily="34" charset="0"/>
              </a:rPr>
              <a:t>I</a:t>
            </a:r>
            <a:r>
              <a:rPr lang="en-US" dirty="0" smtClean="0">
                <a:solidFill>
                  <a:schemeClr val="tx2"/>
                </a:solidFill>
                <a:latin typeface="Calibri" panose="020F0502020204030204" pitchFamily="34" charset="0"/>
              </a:rPr>
              <a:t>ntended </a:t>
            </a:r>
            <a:r>
              <a:rPr lang="en-US" dirty="0">
                <a:solidFill>
                  <a:schemeClr val="tx2"/>
                </a:solidFill>
                <a:latin typeface="Calibri" panose="020F0502020204030204" pitchFamily="34" charset="0"/>
              </a:rPr>
              <a:t>to provide rapid deployment of oral cholera vaccine in emergency and outbreak situations</a:t>
            </a:r>
          </a:p>
          <a:p>
            <a:pPr lvl="1"/>
            <a:r>
              <a:rPr lang="en-US" dirty="0" smtClean="0">
                <a:latin typeface="Calibri" panose="020F0502020204030204" pitchFamily="34" charset="0"/>
              </a:rPr>
              <a:t>WHO </a:t>
            </a:r>
            <a:r>
              <a:rPr lang="en-US" dirty="0">
                <a:latin typeface="Calibri" panose="020F0502020204030204" pitchFamily="34" charset="0"/>
              </a:rPr>
              <a:t>recently approved a third manufacturer of OCV to increase global supply to 6 million doses for 2016</a:t>
            </a:r>
          </a:p>
          <a:p>
            <a:endParaRPr lang="en-US" dirty="0"/>
          </a:p>
        </p:txBody>
      </p:sp>
    </p:spTree>
    <p:extLst>
      <p:ext uri="{BB962C8B-B14F-4D97-AF65-F5344CB8AC3E}">
        <p14:creationId xmlns:p14="http://schemas.microsoft.com/office/powerpoint/2010/main" val="384897483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Survey</a:t>
            </a:r>
            <a:endParaRPr lang="en-US" dirty="0"/>
          </a:p>
        </p:txBody>
      </p:sp>
      <p:sp>
        <p:nvSpPr>
          <p:cNvPr id="3" name="Content Placeholder 2"/>
          <p:cNvSpPr>
            <a:spLocks noGrp="1"/>
          </p:cNvSpPr>
          <p:nvPr>
            <p:ph idx="1"/>
          </p:nvPr>
        </p:nvSpPr>
        <p:spPr>
          <a:xfrm>
            <a:off x="711200" y="1769533"/>
            <a:ext cx="7721600" cy="3445934"/>
          </a:xfrm>
        </p:spPr>
        <p:txBody>
          <a:bodyPr/>
          <a:lstStyle/>
          <a:p>
            <a:r>
              <a:rPr lang="en-US" dirty="0" smtClean="0">
                <a:solidFill>
                  <a:schemeClr val="tx2"/>
                </a:solidFill>
              </a:rPr>
              <a:t>Survey </a:t>
            </a:r>
            <a:r>
              <a:rPr lang="en-US" dirty="0">
                <a:solidFill>
                  <a:schemeClr val="tx2"/>
                </a:solidFill>
              </a:rPr>
              <a:t>results </a:t>
            </a:r>
            <a:r>
              <a:rPr lang="en-US" dirty="0" smtClean="0">
                <a:solidFill>
                  <a:schemeClr val="tx2"/>
                </a:solidFill>
              </a:rPr>
              <a:t>are only representative of </a:t>
            </a:r>
            <a:r>
              <a:rPr lang="en-US" dirty="0">
                <a:solidFill>
                  <a:schemeClr val="tx2"/>
                </a:solidFill>
              </a:rPr>
              <a:t>selected camps and collective centers </a:t>
            </a:r>
            <a:r>
              <a:rPr lang="en-US" dirty="0" smtClean="0">
                <a:solidFill>
                  <a:schemeClr val="tx2"/>
                </a:solidFill>
              </a:rPr>
              <a:t>surveyed</a:t>
            </a:r>
          </a:p>
          <a:p>
            <a:pPr lvl="1"/>
            <a:r>
              <a:rPr lang="en-US" dirty="0"/>
              <a:t>Some camps were not surveyed due to security or logistical </a:t>
            </a:r>
            <a:r>
              <a:rPr lang="en-US" dirty="0" smtClean="0"/>
              <a:t>concerns</a:t>
            </a:r>
          </a:p>
          <a:p>
            <a:pPr lvl="1"/>
            <a:endParaRPr lang="en-US" dirty="0"/>
          </a:p>
          <a:p>
            <a:r>
              <a:rPr lang="en-US" dirty="0"/>
              <a:t>Variation in the training of </a:t>
            </a:r>
            <a:r>
              <a:rPr lang="en-US" dirty="0" smtClean="0"/>
              <a:t>surveyors </a:t>
            </a:r>
            <a:r>
              <a:rPr lang="en-US" dirty="0"/>
              <a:t>by supervisors</a:t>
            </a:r>
          </a:p>
          <a:p>
            <a:pPr lvl="1"/>
            <a:r>
              <a:rPr lang="en-US" dirty="0" smtClean="0"/>
              <a:t>Surveyors</a:t>
            </a:r>
            <a:r>
              <a:rPr lang="en-US" dirty="0" smtClean="0">
                <a:solidFill>
                  <a:schemeClr val="tx2"/>
                </a:solidFill>
              </a:rPr>
              <a:t> </a:t>
            </a:r>
            <a:r>
              <a:rPr lang="en-US" dirty="0">
                <a:solidFill>
                  <a:schemeClr val="tx2"/>
                </a:solidFill>
              </a:rPr>
              <a:t>were not able to travel to Erbil for training by CDC and WHO </a:t>
            </a:r>
            <a:r>
              <a:rPr lang="en-US" dirty="0" smtClean="0">
                <a:solidFill>
                  <a:schemeClr val="tx2"/>
                </a:solidFill>
              </a:rPr>
              <a:t>staff</a:t>
            </a:r>
          </a:p>
          <a:p>
            <a:pPr lvl="1"/>
            <a:endParaRPr lang="en-US" dirty="0"/>
          </a:p>
          <a:p>
            <a:pPr lvl="1"/>
            <a:endParaRPr lang="en-US" dirty="0"/>
          </a:p>
          <a:p>
            <a:endParaRPr lang="en-US" dirty="0">
              <a:solidFill>
                <a:schemeClr val="tx2"/>
              </a:solidFill>
            </a:endParaRPr>
          </a:p>
          <a:p>
            <a:endParaRPr lang="en-US" dirty="0"/>
          </a:p>
        </p:txBody>
      </p:sp>
    </p:spTree>
    <p:extLst>
      <p:ext uri="{BB962C8B-B14F-4D97-AF65-F5344CB8AC3E}">
        <p14:creationId xmlns:p14="http://schemas.microsoft.com/office/powerpoint/2010/main" val="391704908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927746"/>
            <a:ext cx="8229600" cy="3040039"/>
          </a:xfrm>
        </p:spPr>
        <p:txBody>
          <a:bodyPr/>
          <a:lstStyle/>
          <a:p>
            <a:r>
              <a:rPr lang="en-US" dirty="0" smtClean="0"/>
              <a:t>First </a:t>
            </a:r>
            <a:r>
              <a:rPr lang="en-US" dirty="0"/>
              <a:t>mass OCV campaign conducted in </a:t>
            </a:r>
            <a:r>
              <a:rPr lang="en-US" dirty="0" smtClean="0"/>
              <a:t>Iraq</a:t>
            </a:r>
          </a:p>
          <a:p>
            <a:endParaRPr lang="en-US" dirty="0"/>
          </a:p>
          <a:p>
            <a:r>
              <a:rPr lang="en-US" dirty="0" smtClean="0"/>
              <a:t>OCV </a:t>
            </a:r>
            <a:r>
              <a:rPr lang="en-US" dirty="0"/>
              <a:t>campaigns can be part of a comprehensive response to cholera outbreaks among high-risk populations in conflict </a:t>
            </a:r>
            <a:r>
              <a:rPr lang="en-US" dirty="0" smtClean="0"/>
              <a:t>settings</a:t>
            </a:r>
          </a:p>
          <a:p>
            <a:pPr lvl="1"/>
            <a:r>
              <a:rPr lang="en-US" dirty="0" smtClean="0"/>
              <a:t>Complementary public </a:t>
            </a:r>
            <a:r>
              <a:rPr lang="en-US" dirty="0"/>
              <a:t>health </a:t>
            </a:r>
            <a:r>
              <a:rPr lang="en-US" dirty="0" smtClean="0"/>
              <a:t>intervention </a:t>
            </a:r>
            <a:r>
              <a:rPr lang="en-US" dirty="0"/>
              <a:t>of </a:t>
            </a:r>
            <a:r>
              <a:rPr lang="en-US" dirty="0" smtClean="0"/>
              <a:t>cholera </a:t>
            </a:r>
            <a:r>
              <a:rPr lang="en-US" dirty="0"/>
              <a:t>control </a:t>
            </a:r>
            <a:r>
              <a:rPr lang="en-US" dirty="0" smtClean="0"/>
              <a:t>programs</a:t>
            </a:r>
          </a:p>
          <a:p>
            <a:pPr lvl="1"/>
            <a:endParaRPr lang="en-US" dirty="0" smtClean="0"/>
          </a:p>
          <a:p>
            <a:pPr marL="0" indent="0">
              <a:buNone/>
            </a:pPr>
            <a:endParaRPr lang="en-US" dirty="0" smtClean="0"/>
          </a:p>
          <a:p>
            <a:endParaRPr lang="en-US" dirty="0" smtClean="0"/>
          </a:p>
        </p:txBody>
      </p:sp>
    </p:spTree>
    <p:extLst>
      <p:ext uri="{BB962C8B-B14F-4D97-AF65-F5344CB8AC3E}">
        <p14:creationId xmlns:p14="http://schemas.microsoft.com/office/powerpoint/2010/main" val="149559758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2370992" y="3352716"/>
            <a:ext cx="4402015" cy="597877"/>
          </a:xfrm>
          <a:prstGeom prst="rect">
            <a:avLst/>
          </a:prstGeom>
        </p:spPr>
        <p:txBody>
          <a:bodyPr/>
          <a:lstStyle/>
          <a:p>
            <a:pPr rtl="0" eaLnBrk="1" latinLnBrk="0" hangingPunct="1"/>
            <a:r>
              <a:rPr lang="en-US" sz="2800" b="1" kern="1200" baseline="0" dirty="0" smtClean="0">
                <a:solidFill>
                  <a:schemeClr val="bg2"/>
                </a:solidFill>
                <a:latin typeface="Calibri" pitchFamily="34" charset="0"/>
                <a:ea typeface="+mn-ea"/>
                <a:cs typeface="+mn-cs"/>
              </a:rPr>
              <a:t>Thank you</a:t>
            </a:r>
            <a:endParaRPr lang="en-US" dirty="0">
              <a:latin typeface="Calibri" pitchFamily="34" charset="0"/>
            </a:endParaRPr>
          </a:p>
        </p:txBody>
      </p:sp>
      <p:pic>
        <p:nvPicPr>
          <p:cNvPr id="8" name="Picture 7" descr="Logos of the United States Department of Health and Human Services and Centers for Disease Control and Prevention&#10;"/>
          <p:cNvPicPr>
            <a:picLocks noChangeAspect="1"/>
          </p:cNvPicPr>
          <p:nvPr/>
        </p:nvPicPr>
        <p:blipFill>
          <a:blip r:embed="rId3" cstate="print"/>
          <a:stretch>
            <a:fillRect/>
          </a:stretch>
        </p:blipFill>
        <p:spPr>
          <a:xfrm>
            <a:off x="152400" y="6515100"/>
            <a:ext cx="190500" cy="190500"/>
          </a:xfrm>
          <a:prstGeom prst="rect">
            <a:avLst/>
          </a:prstGeom>
        </p:spPr>
      </p:pic>
      <p:sp>
        <p:nvSpPr>
          <p:cNvPr id="10" name="Subtitle 4"/>
          <p:cNvSpPr>
            <a:spLocks noGrp="1"/>
          </p:cNvSpPr>
          <p:nvPr>
            <p:ph type="subTitle" idx="1"/>
          </p:nvPr>
        </p:nvSpPr>
        <p:spPr>
          <a:xfrm>
            <a:off x="1371600" y="4261335"/>
            <a:ext cx="6400800" cy="2057400"/>
          </a:xfrm>
        </p:spPr>
        <p:txBody>
          <a:bodyPr/>
          <a:lstStyle/>
          <a:p>
            <a:pPr algn="l"/>
            <a:r>
              <a:rPr lang="en-US" sz="1200" dirty="0" smtClean="0">
                <a:latin typeface="Calibri" pitchFamily="34" charset="0"/>
              </a:rPr>
              <a:t>For more information please contact Centers for Disease Control and Prevention</a:t>
            </a:r>
          </a:p>
          <a:p>
            <a:pPr lvl="0" algn="l"/>
            <a:endParaRPr lang="en-US" sz="1200" b="0" dirty="0" smtClean="0">
              <a:latin typeface="Calibri" pitchFamily="34" charset="0"/>
            </a:endParaRPr>
          </a:p>
          <a:p>
            <a:pPr lvl="0" algn="l"/>
            <a:r>
              <a:rPr lang="en-US" sz="1200" b="0" dirty="0" smtClean="0">
                <a:latin typeface="Calibri" pitchFamily="34" charset="0"/>
              </a:rPr>
              <a:t>1600 Clifton Road NE,  Atlanta,  GA  30333</a:t>
            </a:r>
          </a:p>
          <a:p>
            <a:pPr lvl="0" algn="l"/>
            <a:r>
              <a:rPr lang="en-US" sz="1200" b="0" dirty="0" smtClean="0">
                <a:latin typeface="Calibri" pitchFamily="34" charset="0"/>
              </a:rPr>
              <a:t>Telephone: 1-800-CDC-INFO (232-4636)/TTY: 1-888-232-6348</a:t>
            </a:r>
          </a:p>
          <a:p>
            <a:pPr lvl="0" algn="l"/>
            <a:r>
              <a:rPr lang="en-US" sz="1200" b="0" dirty="0">
                <a:latin typeface="Calibri" pitchFamily="34" charset="0"/>
              </a:rPr>
              <a:t>Visit: www.cdc.gov | Contact CDC at: 1-800-CDC-INFO or www.cdc.gov/info</a:t>
            </a:r>
          </a:p>
          <a:p>
            <a:pPr lvl="0" algn="l"/>
            <a:endParaRPr lang="en-US" sz="1200" b="0" dirty="0" smtClean="0">
              <a:latin typeface="Calibri" pitchFamily="34" charset="0"/>
            </a:endParaRPr>
          </a:p>
          <a:p>
            <a:pPr lvl="0" algn="l"/>
            <a:r>
              <a:rPr lang="en-US" sz="900" b="0" dirty="0" smtClean="0">
                <a:latin typeface="Calibri" pitchFamily="34" charset="0"/>
              </a:rPr>
              <a:t>The findings and conclusions in this report are those of the authors and do not necessarily represent the official position of the Centers for Disease Control and Prevention.</a:t>
            </a:r>
          </a:p>
        </p:txBody>
      </p:sp>
      <p:sp>
        <p:nvSpPr>
          <p:cNvPr id="12" name="Text Placeholder 5"/>
          <p:cNvSpPr txBox="1">
            <a:spLocks/>
          </p:cNvSpPr>
          <p:nvPr/>
        </p:nvSpPr>
        <p:spPr>
          <a:xfrm>
            <a:off x="2143125" y="6260667"/>
            <a:ext cx="5124450" cy="244907"/>
          </a:xfrm>
          <a:prstGeom prst="rect">
            <a:avLst/>
          </a:prstGeom>
        </p:spPr>
        <p:txBody>
          <a:bodyPr/>
          <a:lstStyle>
            <a:lvl1pPr marL="342900" indent="-342900" algn="l" defTabSz="914400" rtl="0" eaLnBrk="1" latinLnBrk="0" hangingPunct="1">
              <a:spcBef>
                <a:spcPct val="20000"/>
              </a:spcBef>
              <a:buFont typeface="Arial" pitchFamily="34" charset="0"/>
              <a:buNone/>
              <a:defRPr sz="1000" kern="1200" baseline="0">
                <a:solidFill>
                  <a:schemeClr val="bg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0000"/>
                </a:solidFill>
              </a:rPr>
              <a:t>Center for Global Health</a:t>
            </a:r>
          </a:p>
        </p:txBody>
      </p:sp>
      <p:sp>
        <p:nvSpPr>
          <p:cNvPr id="13" name="Text Placeholder 6"/>
          <p:cNvSpPr txBox="1">
            <a:spLocks/>
          </p:cNvSpPr>
          <p:nvPr/>
        </p:nvSpPr>
        <p:spPr>
          <a:xfrm>
            <a:off x="2143125" y="6442202"/>
            <a:ext cx="2444750" cy="228600"/>
          </a:xfrm>
          <a:prstGeom prst="rect">
            <a:avLst/>
          </a:prstGeom>
        </p:spPr>
        <p:txBody>
          <a:bodyPr/>
          <a:lstStyle>
            <a:lvl1pPr marL="342900" indent="-342900" algn="l" defTabSz="914400" rtl="0" eaLnBrk="1" latinLnBrk="0" hangingPunct="1">
              <a:spcBef>
                <a:spcPct val="20000"/>
              </a:spcBef>
              <a:buFont typeface="Arial" pitchFamily="34" charset="0"/>
              <a:buNone/>
              <a:defRPr sz="1000" kern="1200" baseline="0">
                <a:solidFill>
                  <a:schemeClr val="bg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rgbClr val="333333"/>
                </a:solidFill>
              </a:rPr>
              <a:t>Emergency Response and Recovery Branch</a:t>
            </a:r>
            <a:endParaRPr lang="en-US" dirty="0">
              <a:solidFill>
                <a:srgbClr val="333333"/>
              </a:solidFill>
            </a:endParaRPr>
          </a:p>
        </p:txBody>
      </p:sp>
      <p:pic>
        <p:nvPicPr>
          <p:cNvPr id="7" name="Picture 1" descr="Screen Shot 2015-10-21 at 10.04.02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81129" y="984959"/>
            <a:ext cx="2379726" cy="2239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Screen Shot 2015-10-12 at 5.37.40 PM.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1999" y="844279"/>
            <a:ext cx="3266712" cy="217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603948" y="412229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820404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073648" y="2612205"/>
            <a:ext cx="6786081" cy="932380"/>
          </a:xfrm>
        </p:spPr>
        <p:txBody>
          <a:bodyPr/>
          <a:lstStyle/>
          <a:p>
            <a:r>
              <a:rPr lang="en-US" dirty="0" smtClean="0">
                <a:solidFill>
                  <a:schemeClr val="bg1"/>
                </a:solidFill>
              </a:rPr>
              <a:t>Backup Slides</a:t>
            </a:r>
          </a:p>
          <a:p>
            <a:endParaRPr lang="en-US" dirty="0"/>
          </a:p>
        </p:txBody>
      </p:sp>
    </p:spTree>
    <p:extLst>
      <p:ext uri="{BB962C8B-B14F-4D97-AF65-F5344CB8AC3E}">
        <p14:creationId xmlns:p14="http://schemas.microsoft.com/office/powerpoint/2010/main" val="351260993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404" y="430416"/>
            <a:ext cx="5928403" cy="5905990"/>
          </a:xfrm>
          <a:prstGeom prst="rect">
            <a:avLst/>
          </a:prstGeom>
        </p:spPr>
      </p:pic>
      <p:sp>
        <p:nvSpPr>
          <p:cNvPr id="2" name="Title 1"/>
          <p:cNvSpPr>
            <a:spLocks noGrp="1"/>
          </p:cNvSpPr>
          <p:nvPr>
            <p:ph type="title"/>
          </p:nvPr>
        </p:nvSpPr>
        <p:spPr>
          <a:xfrm>
            <a:off x="2386449" y="5820912"/>
            <a:ext cx="4396312" cy="425342"/>
          </a:xfrm>
        </p:spPr>
        <p:txBody>
          <a:bodyPr/>
          <a:lstStyle/>
          <a:p>
            <a:r>
              <a:rPr lang="en-US" sz="2000" dirty="0" smtClean="0">
                <a:solidFill>
                  <a:srgbClr val="333333"/>
                </a:solidFill>
              </a:rPr>
              <a:t>1 dose coverage</a:t>
            </a:r>
            <a:endParaRPr lang="en-US" sz="2000" dirty="0">
              <a:solidFill>
                <a:srgbClr val="333333"/>
              </a:solidFill>
            </a:endParaRPr>
          </a:p>
        </p:txBody>
      </p:sp>
    </p:spTree>
    <p:extLst>
      <p:ext uri="{BB962C8B-B14F-4D97-AF65-F5344CB8AC3E}">
        <p14:creationId xmlns:p14="http://schemas.microsoft.com/office/powerpoint/2010/main" val="15425510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302" y="743804"/>
            <a:ext cx="7543800" cy="736653"/>
          </a:xfrm>
        </p:spPr>
        <p:txBody>
          <a:bodyPr>
            <a:normAutofit/>
          </a:bodyPr>
          <a:lstStyle/>
          <a:p>
            <a:r>
              <a:rPr lang="en-US" sz="1800" dirty="0">
                <a:solidFill>
                  <a:schemeClr val="bg1"/>
                </a:solidFill>
              </a:rPr>
              <a:t>Table 1. Household response rate by governorate for oral cholera vaccination coverage survey, Iraq, 2015</a:t>
            </a:r>
          </a:p>
        </p:txBody>
      </p:sp>
      <p:graphicFrame>
        <p:nvGraphicFramePr>
          <p:cNvPr id="4" name="Content Placeholder 3"/>
          <p:cNvGraphicFramePr>
            <a:graphicFrameLocks noGrp="1"/>
          </p:cNvGraphicFramePr>
          <p:nvPr>
            <p:ph idx="1"/>
            <p:extLst/>
          </p:nvPr>
        </p:nvGraphicFramePr>
        <p:xfrm>
          <a:off x="1667481" y="1589312"/>
          <a:ext cx="5996063" cy="4033896"/>
        </p:xfrm>
        <a:graphic>
          <a:graphicData uri="http://schemas.openxmlformats.org/drawingml/2006/table">
            <a:tbl>
              <a:tblPr firstRow="1" firstCol="1" bandRow="1">
                <a:tableStyleId>{5C22544A-7EE6-4342-B048-85BDC9FD1C3A}</a:tableStyleId>
              </a:tblPr>
              <a:tblGrid>
                <a:gridCol w="2020555"/>
                <a:gridCol w="918434"/>
                <a:gridCol w="1036519"/>
                <a:gridCol w="2020555"/>
              </a:tblGrid>
              <a:tr h="290859">
                <a:tc>
                  <a:txBody>
                    <a:bodyPr/>
                    <a:lstStyle/>
                    <a:p>
                      <a:pPr marL="0" marR="0" algn="ctr">
                        <a:lnSpc>
                          <a:spcPct val="115000"/>
                        </a:lnSpc>
                        <a:spcBef>
                          <a:spcPts val="0"/>
                        </a:spcBef>
                        <a:spcAft>
                          <a:spcPts val="0"/>
                        </a:spcAft>
                      </a:pPr>
                      <a:r>
                        <a:rPr lang="en-US" sz="1100" dirty="0">
                          <a:solidFill>
                            <a:sysClr val="windowText" lastClr="000000"/>
                          </a:solidFill>
                          <a:effectLst/>
                        </a:rPr>
                        <a:t> Governorate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100" dirty="0">
                          <a:solidFill>
                            <a:sysClr val="windowText" lastClr="000000"/>
                          </a:solidFill>
                          <a:effectLst/>
                        </a:rPr>
                        <a:t>Responded</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100" dirty="0">
                          <a:solidFill>
                            <a:sysClr val="windowText" lastClr="000000"/>
                          </a:solidFill>
                          <a:effectLst/>
                        </a:rPr>
                        <a:t>Contacted</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100" dirty="0">
                          <a:solidFill>
                            <a:sysClr val="windowText" lastClr="000000"/>
                          </a:solidFill>
                          <a:effectLst/>
                        </a:rPr>
                        <a:t>Governorate response rate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r>
              <a:tr h="338992">
                <a:tc>
                  <a:txBody>
                    <a:bodyPr/>
                    <a:lstStyle/>
                    <a:p>
                      <a:pPr marL="0" marR="0" algn="ctr">
                        <a:lnSpc>
                          <a:spcPct val="115000"/>
                        </a:lnSpc>
                        <a:spcBef>
                          <a:spcPts val="0"/>
                        </a:spcBef>
                        <a:spcAft>
                          <a:spcPts val="0"/>
                        </a:spcAft>
                      </a:pPr>
                      <a:r>
                        <a:rPr lang="en-US" sz="1100" dirty="0" err="1">
                          <a:solidFill>
                            <a:sysClr val="windowText" lastClr="000000"/>
                          </a:solidFill>
                          <a:effectLst/>
                        </a:rPr>
                        <a:t>Dahuk</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113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93%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r>
              <a:tr h="338992">
                <a:tc>
                  <a:txBody>
                    <a:bodyPr/>
                    <a:lstStyle/>
                    <a:p>
                      <a:pPr marL="0" marR="0" algn="ctr">
                        <a:lnSpc>
                          <a:spcPct val="115000"/>
                        </a:lnSpc>
                        <a:spcBef>
                          <a:spcPts val="0"/>
                        </a:spcBef>
                        <a:spcAft>
                          <a:spcPts val="0"/>
                        </a:spcAft>
                      </a:pPr>
                      <a:r>
                        <a:rPr lang="en-US" sz="1100" dirty="0">
                          <a:solidFill>
                            <a:sysClr val="windowText" lastClr="000000"/>
                          </a:solidFill>
                          <a:effectLst/>
                        </a:rPr>
                        <a:t>Erbil</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99%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r>
              <a:tr h="338992">
                <a:tc>
                  <a:txBody>
                    <a:bodyPr/>
                    <a:lstStyle/>
                    <a:p>
                      <a:pPr marL="0" marR="0" algn="ctr">
                        <a:lnSpc>
                          <a:spcPct val="115000"/>
                        </a:lnSpc>
                        <a:spcBef>
                          <a:spcPts val="0"/>
                        </a:spcBef>
                        <a:spcAft>
                          <a:spcPts val="0"/>
                        </a:spcAft>
                      </a:pPr>
                      <a:r>
                        <a:rPr lang="en-US" sz="1100" dirty="0" err="1">
                          <a:solidFill>
                            <a:sysClr val="windowText" lastClr="000000"/>
                          </a:solidFill>
                          <a:effectLst/>
                        </a:rPr>
                        <a:t>Sulaymaniya</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r>
              <a:tr h="338992">
                <a:tc>
                  <a:txBody>
                    <a:bodyPr/>
                    <a:lstStyle/>
                    <a:p>
                      <a:pPr marL="0" marR="0" algn="ctr">
                        <a:lnSpc>
                          <a:spcPct val="115000"/>
                        </a:lnSpc>
                        <a:spcBef>
                          <a:spcPts val="0"/>
                        </a:spcBef>
                        <a:spcAft>
                          <a:spcPts val="0"/>
                        </a:spcAft>
                      </a:pPr>
                      <a:r>
                        <a:rPr lang="en-US" sz="1100" dirty="0">
                          <a:solidFill>
                            <a:sysClr val="windowText" lastClr="000000"/>
                          </a:solidFill>
                          <a:effectLst/>
                        </a:rPr>
                        <a:t>Najaf</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r>
              <a:tr h="338992">
                <a:tc>
                  <a:txBody>
                    <a:bodyPr/>
                    <a:lstStyle/>
                    <a:p>
                      <a:pPr marL="0" marR="0" algn="ctr">
                        <a:lnSpc>
                          <a:spcPct val="115000"/>
                        </a:lnSpc>
                        <a:spcBef>
                          <a:spcPts val="0"/>
                        </a:spcBef>
                        <a:spcAft>
                          <a:spcPts val="0"/>
                        </a:spcAft>
                      </a:pPr>
                      <a:r>
                        <a:rPr lang="en-US" sz="1100" dirty="0" smtClean="0">
                          <a:solidFill>
                            <a:sysClr val="windowText" lastClr="000000"/>
                          </a:solidFill>
                          <a:effectLst/>
                        </a:rPr>
                        <a:t>Baghdad-</a:t>
                      </a:r>
                      <a:r>
                        <a:rPr lang="en-US" sz="1100" dirty="0" err="1" smtClean="0">
                          <a:solidFill>
                            <a:sysClr val="windowText" lastClr="000000"/>
                          </a:solidFill>
                          <a:effectLst/>
                        </a:rPr>
                        <a:t>Karkh</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99%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r>
              <a:tr h="338992">
                <a:tc>
                  <a:txBody>
                    <a:bodyPr/>
                    <a:lstStyle/>
                    <a:p>
                      <a:pPr marL="0" marR="0" algn="ctr">
                        <a:lnSpc>
                          <a:spcPct val="115000"/>
                        </a:lnSpc>
                        <a:spcBef>
                          <a:spcPts val="0"/>
                        </a:spcBef>
                        <a:spcAft>
                          <a:spcPts val="0"/>
                        </a:spcAft>
                      </a:pPr>
                      <a:r>
                        <a:rPr lang="en-US" sz="1100" dirty="0" err="1">
                          <a:solidFill>
                            <a:sysClr val="windowText" lastClr="000000"/>
                          </a:solidFill>
                          <a:effectLst/>
                        </a:rPr>
                        <a:t>Kerbala</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123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r>
              <a:tr h="338992">
                <a:tc>
                  <a:txBody>
                    <a:bodyPr/>
                    <a:lstStyle/>
                    <a:p>
                      <a:pPr marL="0" marR="0" algn="ctr">
                        <a:lnSpc>
                          <a:spcPct val="115000"/>
                        </a:lnSpc>
                        <a:spcBef>
                          <a:spcPts val="0"/>
                        </a:spcBef>
                        <a:spcAft>
                          <a:spcPts val="0"/>
                        </a:spcAft>
                      </a:pPr>
                      <a:r>
                        <a:rPr lang="en-US" sz="1100" dirty="0" smtClean="0">
                          <a:solidFill>
                            <a:sysClr val="windowText" lastClr="000000"/>
                          </a:solidFill>
                          <a:effectLst/>
                        </a:rPr>
                        <a:t>Salah-</a:t>
                      </a:r>
                      <a:r>
                        <a:rPr lang="en-US" sz="1100" dirty="0" err="1" smtClean="0">
                          <a:solidFill>
                            <a:sysClr val="windowText" lastClr="000000"/>
                          </a:solidFill>
                          <a:effectLst/>
                        </a:rPr>
                        <a:t>Addin</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122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r>
              <a:tr h="338992">
                <a:tc>
                  <a:txBody>
                    <a:bodyPr/>
                    <a:lstStyle/>
                    <a:p>
                      <a:pPr marL="0" marR="0" algn="ctr">
                        <a:lnSpc>
                          <a:spcPct val="115000"/>
                        </a:lnSpc>
                        <a:spcBef>
                          <a:spcPts val="0"/>
                        </a:spcBef>
                        <a:spcAft>
                          <a:spcPts val="0"/>
                        </a:spcAft>
                      </a:pPr>
                      <a:r>
                        <a:rPr lang="en-US" sz="1100" dirty="0">
                          <a:solidFill>
                            <a:sysClr val="windowText" lastClr="000000"/>
                          </a:solidFill>
                          <a:effectLst/>
                        </a:rPr>
                        <a:t>Anbar</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120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r>
              <a:tr h="338992">
                <a:tc>
                  <a:txBody>
                    <a:bodyPr/>
                    <a:lstStyle/>
                    <a:p>
                      <a:pPr marL="0" marR="0" algn="ctr">
                        <a:lnSpc>
                          <a:spcPct val="115000"/>
                        </a:lnSpc>
                        <a:spcBef>
                          <a:spcPts val="0"/>
                        </a:spcBef>
                        <a:spcAft>
                          <a:spcPts val="0"/>
                        </a:spcAft>
                      </a:pPr>
                      <a:r>
                        <a:rPr lang="en-US" sz="1100" dirty="0" err="1">
                          <a:solidFill>
                            <a:sysClr val="windowText" lastClr="000000"/>
                          </a:solidFill>
                          <a:effectLst/>
                        </a:rPr>
                        <a:t>Wasit</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120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120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r>
              <a:tr h="338992">
                <a:tc>
                  <a:txBody>
                    <a:bodyPr/>
                    <a:lstStyle/>
                    <a:p>
                      <a:pPr marL="0" marR="0" algn="ctr">
                        <a:lnSpc>
                          <a:spcPct val="115000"/>
                        </a:lnSpc>
                        <a:spcBef>
                          <a:spcPts val="0"/>
                        </a:spcBef>
                        <a:spcAft>
                          <a:spcPts val="0"/>
                        </a:spcAft>
                      </a:pPr>
                      <a:r>
                        <a:rPr lang="en-US" sz="1100" dirty="0" err="1">
                          <a:solidFill>
                            <a:sysClr val="windowText" lastClr="000000"/>
                          </a:solidFill>
                          <a:effectLst/>
                        </a:rPr>
                        <a:t>Babil</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135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135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r>
              <a:tr h="353117">
                <a:tc>
                  <a:txBody>
                    <a:bodyPr/>
                    <a:lstStyle/>
                    <a:p>
                      <a:pPr marL="0" marR="0" algn="ctr">
                        <a:lnSpc>
                          <a:spcPct val="115000"/>
                        </a:lnSpc>
                        <a:spcBef>
                          <a:spcPts val="0"/>
                        </a:spcBef>
                        <a:spcAft>
                          <a:spcPts val="0"/>
                        </a:spcAft>
                      </a:pPr>
                      <a:r>
                        <a:rPr lang="en-US" sz="1100" dirty="0">
                          <a:solidFill>
                            <a:sysClr val="windowText" lastClr="000000"/>
                          </a:solidFill>
                          <a:effectLst/>
                        </a:rPr>
                        <a:t>Grand Total</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1226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1237</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99%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9EDFC"/>
                    </a:solidFill>
                  </a:tcPr>
                </a:tc>
              </a:tr>
            </a:tbl>
          </a:graphicData>
        </a:graphic>
      </p:graphicFrame>
      <p:sp>
        <p:nvSpPr>
          <p:cNvPr id="5" name="Rectangle 4"/>
          <p:cNvSpPr/>
          <p:nvPr/>
        </p:nvSpPr>
        <p:spPr>
          <a:xfrm>
            <a:off x="3705537" y="1906106"/>
            <a:ext cx="3958007" cy="31283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425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605104"/>
            <a:ext cx="7543800" cy="781908"/>
          </a:xfrm>
        </p:spPr>
        <p:txBody>
          <a:bodyPr>
            <a:normAutofit fontScale="90000"/>
          </a:bodyPr>
          <a:lstStyle/>
          <a:p>
            <a:r>
              <a:rPr lang="en-US" sz="2000" dirty="0">
                <a:solidFill>
                  <a:schemeClr val="bg1"/>
                </a:solidFill>
              </a:rPr>
              <a:t>Table 2. Individual and household characteristics of participants in oral cholera vaccination coverage survey, Iraq, 2015</a:t>
            </a:r>
            <a:r>
              <a:rPr lang="en-US" dirty="0"/>
              <a:t/>
            </a:r>
            <a:br>
              <a:rPr lang="en-US" dirty="0"/>
            </a:br>
            <a:endParaRPr lang="en-US" dirty="0"/>
          </a:p>
        </p:txBody>
      </p:sp>
      <p:graphicFrame>
        <p:nvGraphicFramePr>
          <p:cNvPr id="5" name="Content Placeholder 4"/>
          <p:cNvGraphicFramePr>
            <a:graphicFrameLocks noGrp="1"/>
          </p:cNvGraphicFramePr>
          <p:nvPr>
            <p:ph idx="1"/>
            <p:extLst/>
          </p:nvPr>
        </p:nvGraphicFramePr>
        <p:xfrm>
          <a:off x="668333" y="2008738"/>
          <a:ext cx="7853051" cy="1533525"/>
        </p:xfrm>
        <a:graphic>
          <a:graphicData uri="http://schemas.openxmlformats.org/drawingml/2006/table">
            <a:tbl>
              <a:tblPr firstRow="1" firstCol="1" bandRow="1">
                <a:tableStyleId>{5C22544A-7EE6-4342-B048-85BDC9FD1C3A}</a:tableStyleId>
              </a:tblPr>
              <a:tblGrid>
                <a:gridCol w="2845428"/>
                <a:gridCol w="1735519"/>
                <a:gridCol w="1565699"/>
                <a:gridCol w="1706405"/>
              </a:tblGrid>
              <a:tr h="190500">
                <a:tc>
                  <a:txBody>
                    <a:bodyPr/>
                    <a:lstStyle/>
                    <a:p>
                      <a:pPr marL="0" marR="0">
                        <a:spcBef>
                          <a:spcPts val="0"/>
                        </a:spcBef>
                        <a:spcAft>
                          <a:spcPts val="0"/>
                        </a:spcAft>
                      </a:pPr>
                      <a:r>
                        <a:rPr lang="en-US" sz="1000" dirty="0">
                          <a:solidFill>
                            <a:sysClr val="windowText" lastClr="000000"/>
                          </a:solidFill>
                          <a:effectLst/>
                        </a:rPr>
                        <a:t>Characteristics</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000">
                          <a:solidFill>
                            <a:sysClr val="windowText" lastClr="000000"/>
                          </a:solidFill>
                          <a:effectLst/>
                        </a:rPr>
                        <a:t>Frequency</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000">
                          <a:solidFill>
                            <a:sysClr val="windowText" lastClr="000000"/>
                          </a:solidFill>
                          <a:effectLst/>
                        </a:rPr>
                        <a:t>Weighted Percent</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000" dirty="0">
                          <a:solidFill>
                            <a:sysClr val="windowText" lastClr="000000"/>
                          </a:solidFill>
                          <a:effectLst/>
                        </a:rPr>
                        <a:t>95% </a:t>
                      </a:r>
                      <a:r>
                        <a:rPr lang="en-US" sz="1000" dirty="0" smtClean="0">
                          <a:solidFill>
                            <a:sysClr val="windowText" lastClr="000000"/>
                          </a:solidFill>
                          <a:effectLst/>
                        </a:rPr>
                        <a:t> CI</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0500">
                <a:tc>
                  <a:txBody>
                    <a:bodyPr/>
                    <a:lstStyle/>
                    <a:p>
                      <a:pPr marL="0" marR="0">
                        <a:spcBef>
                          <a:spcPts val="0"/>
                        </a:spcBef>
                        <a:spcAft>
                          <a:spcPts val="0"/>
                        </a:spcAft>
                      </a:pPr>
                      <a:r>
                        <a:rPr lang="en-US" sz="1000" dirty="0">
                          <a:solidFill>
                            <a:sysClr val="windowText" lastClr="000000"/>
                          </a:solidFill>
                          <a:effectLst/>
                        </a:rPr>
                        <a:t>Sex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r>
              <a:tr h="190500">
                <a:tc>
                  <a:txBody>
                    <a:bodyPr/>
                    <a:lstStyle/>
                    <a:p>
                      <a:pPr marL="0" marR="0">
                        <a:spcBef>
                          <a:spcPts val="0"/>
                        </a:spcBef>
                        <a:spcAft>
                          <a:spcPts val="0"/>
                        </a:spcAft>
                      </a:pPr>
                      <a:r>
                        <a:rPr lang="en-US" sz="1000">
                          <a:solidFill>
                            <a:sysClr val="windowText" lastClr="000000"/>
                          </a:solidFill>
                          <a:effectLst/>
                        </a:rPr>
                        <a:t>   Male</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2487</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49%</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(47%, 51%)</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190500">
                <a:tc>
                  <a:txBody>
                    <a:bodyPr/>
                    <a:lstStyle/>
                    <a:p>
                      <a:pPr marL="0" marR="0">
                        <a:spcBef>
                          <a:spcPts val="0"/>
                        </a:spcBef>
                        <a:spcAft>
                          <a:spcPts val="0"/>
                        </a:spcAft>
                      </a:pPr>
                      <a:r>
                        <a:rPr lang="en-US" sz="1000" dirty="0">
                          <a:solidFill>
                            <a:sysClr val="windowText" lastClr="000000"/>
                          </a:solidFill>
                          <a:effectLst/>
                        </a:rPr>
                        <a:t>   Female</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2500</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51%</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(49%, 53%)</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190500">
                <a:tc>
                  <a:txBody>
                    <a:bodyPr/>
                    <a:lstStyle/>
                    <a:p>
                      <a:pPr marL="0" marR="0">
                        <a:spcBef>
                          <a:spcPts val="0"/>
                        </a:spcBef>
                        <a:spcAft>
                          <a:spcPts val="0"/>
                        </a:spcAft>
                      </a:pPr>
                      <a:r>
                        <a:rPr lang="en-US" sz="1000" dirty="0">
                          <a:solidFill>
                            <a:sysClr val="windowText" lastClr="000000"/>
                          </a:solidFill>
                          <a:effectLst/>
                        </a:rPr>
                        <a:t>Age (years)</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spcBef>
                          <a:spcPts val="0"/>
                        </a:spcBef>
                        <a:spcAft>
                          <a:spcPts val="0"/>
                        </a:spcAft>
                      </a:pPr>
                      <a:r>
                        <a:rPr lang="en-US" sz="1000">
                          <a:solidFill>
                            <a:sysClr val="windowText" lastClr="000000"/>
                          </a:solidFill>
                          <a:effectLst/>
                        </a:rPr>
                        <a:t> </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spcBef>
                          <a:spcPts val="0"/>
                        </a:spcBef>
                        <a:spcAft>
                          <a:spcPts val="0"/>
                        </a:spcAft>
                      </a:pPr>
                      <a:r>
                        <a:rPr lang="en-US" sz="1000" dirty="0">
                          <a:solidFill>
                            <a:sysClr val="windowText" lastClr="000000"/>
                          </a:solidFill>
                          <a:effectLst/>
                        </a:rPr>
                        <a:t>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r>
              <a:tr h="190500">
                <a:tc>
                  <a:txBody>
                    <a:bodyPr/>
                    <a:lstStyle/>
                    <a:p>
                      <a:pPr marL="0" marR="0">
                        <a:spcBef>
                          <a:spcPts val="0"/>
                        </a:spcBef>
                        <a:spcAft>
                          <a:spcPts val="0"/>
                        </a:spcAft>
                      </a:pPr>
                      <a:r>
                        <a:rPr lang="en-US" sz="1000" dirty="0">
                          <a:solidFill>
                            <a:sysClr val="windowText" lastClr="000000"/>
                          </a:solidFill>
                          <a:effectLst/>
                        </a:rPr>
                        <a:t>   1-4</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650</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10%</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(9%, 11%)</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190500">
                <a:tc>
                  <a:txBody>
                    <a:bodyPr/>
                    <a:lstStyle/>
                    <a:p>
                      <a:pPr marL="0" marR="0">
                        <a:spcBef>
                          <a:spcPts val="0"/>
                        </a:spcBef>
                        <a:spcAft>
                          <a:spcPts val="0"/>
                        </a:spcAft>
                      </a:pPr>
                      <a:r>
                        <a:rPr lang="en-US" sz="1000">
                          <a:solidFill>
                            <a:sysClr val="windowText" lastClr="000000"/>
                          </a:solidFill>
                          <a:effectLst/>
                        </a:rPr>
                        <a:t>   5-14</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1235</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21%</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(19%, 24%)</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00025">
                <a:tc>
                  <a:txBody>
                    <a:bodyPr/>
                    <a:lstStyle/>
                    <a:p>
                      <a:pPr marL="0" marR="0">
                        <a:spcBef>
                          <a:spcPts val="0"/>
                        </a:spcBef>
                        <a:spcAft>
                          <a:spcPts val="0"/>
                        </a:spcAft>
                      </a:pPr>
                      <a:r>
                        <a:rPr lang="en-US" sz="1000" dirty="0">
                          <a:solidFill>
                            <a:sysClr val="windowText" lastClr="000000"/>
                          </a:solidFill>
                          <a:effectLst/>
                        </a:rPr>
                        <a:t>   ≥15</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3117</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69%</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(66%, 71%)</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graphicFrame>
        <p:nvGraphicFramePr>
          <p:cNvPr id="6" name="Content Placeholder 4"/>
          <p:cNvGraphicFramePr>
            <a:graphicFrameLocks/>
          </p:cNvGraphicFramePr>
          <p:nvPr>
            <p:extLst/>
          </p:nvPr>
        </p:nvGraphicFramePr>
        <p:xfrm>
          <a:off x="668332" y="4076731"/>
          <a:ext cx="7853051" cy="1190625"/>
        </p:xfrm>
        <a:graphic>
          <a:graphicData uri="http://schemas.openxmlformats.org/drawingml/2006/table">
            <a:tbl>
              <a:tblPr firstRow="1" firstCol="1" bandRow="1">
                <a:tableStyleId>{5C22544A-7EE6-4342-B048-85BDC9FD1C3A}</a:tableStyleId>
              </a:tblPr>
              <a:tblGrid>
                <a:gridCol w="2845428"/>
                <a:gridCol w="1735519"/>
                <a:gridCol w="1565699"/>
                <a:gridCol w="1706405"/>
              </a:tblGrid>
              <a:tr h="190500">
                <a:tc>
                  <a:txBody>
                    <a:bodyPr/>
                    <a:lstStyle/>
                    <a:p>
                      <a:pPr marL="0" marR="0">
                        <a:spcBef>
                          <a:spcPts val="0"/>
                        </a:spcBef>
                        <a:spcAft>
                          <a:spcPts val="0"/>
                        </a:spcAft>
                      </a:pPr>
                      <a:r>
                        <a:rPr lang="en-US" sz="1000" dirty="0">
                          <a:solidFill>
                            <a:sysClr val="windowText" lastClr="000000"/>
                          </a:solidFill>
                          <a:effectLst/>
                        </a:rPr>
                        <a:t>Characteristics</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000" dirty="0">
                          <a:solidFill>
                            <a:sysClr val="windowText" lastClr="000000"/>
                          </a:solidFill>
                          <a:effectLst/>
                        </a:rPr>
                        <a:t>Frequency</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000">
                          <a:solidFill>
                            <a:sysClr val="windowText" lastClr="000000"/>
                          </a:solidFill>
                          <a:effectLst/>
                        </a:rPr>
                        <a:t>Weighted Percent</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spcBef>
                          <a:spcPts val="0"/>
                        </a:spcBef>
                        <a:spcAft>
                          <a:spcPts val="0"/>
                        </a:spcAft>
                      </a:pPr>
                      <a:r>
                        <a:rPr lang="en-US" sz="1000" dirty="0">
                          <a:solidFill>
                            <a:sysClr val="windowText" lastClr="000000"/>
                          </a:solidFill>
                          <a:effectLst/>
                        </a:rPr>
                        <a:t>95% </a:t>
                      </a:r>
                      <a:r>
                        <a:rPr lang="en-US" sz="1000" dirty="0" smtClean="0">
                          <a:solidFill>
                            <a:sysClr val="windowText" lastClr="000000"/>
                          </a:solidFill>
                          <a:effectLst/>
                        </a:rPr>
                        <a:t> CI</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200025">
                <a:tc>
                  <a:txBody>
                    <a:bodyPr/>
                    <a:lstStyle/>
                    <a:p>
                      <a:pPr marL="0" marR="0">
                        <a:spcBef>
                          <a:spcPts val="0"/>
                        </a:spcBef>
                        <a:spcAft>
                          <a:spcPts val="0"/>
                        </a:spcAft>
                      </a:pPr>
                      <a:r>
                        <a:rPr lang="en-US" sz="1000" dirty="0">
                          <a:solidFill>
                            <a:sysClr val="windowText" lastClr="000000"/>
                          </a:solidFill>
                          <a:effectLst/>
                        </a:rPr>
                        <a:t>Number of residents per household</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a:solidFill>
                            <a:sysClr val="windowText" lastClr="000000"/>
                          </a:solidFill>
                          <a:effectLst/>
                        </a:rPr>
                        <a:t>5007</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a:solidFill>
                            <a:sysClr val="windowText" lastClr="000000"/>
                          </a:solidFill>
                          <a:effectLst/>
                        </a:rPr>
                        <a:t>median: 4</a:t>
                      </a:r>
                      <a:endParaRPr lang="en-US" sz="100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IQR: </a:t>
                      </a:r>
                      <a:r>
                        <a:rPr lang="en-US" sz="1000" dirty="0">
                          <a:solidFill>
                            <a:sysClr val="windowText" lastClr="000000"/>
                          </a:solidFill>
                          <a:effectLst/>
                        </a:rPr>
                        <a:t>3-5</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00025">
                <a:tc>
                  <a:txBody>
                    <a:bodyPr/>
                    <a:lstStyle/>
                    <a:p>
                      <a:pPr marL="0" marR="0">
                        <a:spcBef>
                          <a:spcPts val="0"/>
                        </a:spcBef>
                        <a:spcAft>
                          <a:spcPts val="0"/>
                        </a:spcAft>
                      </a:pPr>
                      <a:r>
                        <a:rPr lang="en-US" sz="1000" dirty="0" smtClean="0">
                          <a:solidFill>
                            <a:sysClr val="windowText" lastClr="000000"/>
                          </a:solidFill>
                          <a:effectLst/>
                        </a:rPr>
                        <a:t>Improved </a:t>
                      </a:r>
                      <a:r>
                        <a:rPr lang="en-US" sz="1000" dirty="0">
                          <a:solidFill>
                            <a:sysClr val="windowText" lastClr="000000"/>
                          </a:solidFill>
                          <a:effectLst/>
                        </a:rPr>
                        <a:t>primary water source </a:t>
                      </a:r>
                      <a:r>
                        <a:rPr lang="en-US" sz="1000" baseline="30000" dirty="0">
                          <a:solidFill>
                            <a:sysClr val="windowText" lastClr="000000"/>
                          </a:solidFill>
                          <a:effectLst/>
                        </a:rPr>
                        <a:t>1 </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2559</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79%</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(74%, 84%)</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00025">
                <a:tc>
                  <a:txBody>
                    <a:bodyPr/>
                    <a:lstStyle/>
                    <a:p>
                      <a:pPr marL="0" marR="0">
                        <a:spcBef>
                          <a:spcPts val="0"/>
                        </a:spcBef>
                        <a:spcAft>
                          <a:spcPts val="0"/>
                        </a:spcAft>
                      </a:pPr>
                      <a:r>
                        <a:rPr lang="en-US" sz="1000" dirty="0" smtClean="0">
                          <a:solidFill>
                            <a:sysClr val="windowText" lastClr="000000"/>
                          </a:solidFill>
                          <a:effectLst/>
                        </a:rPr>
                        <a:t>Improved </a:t>
                      </a:r>
                      <a:r>
                        <a:rPr lang="en-US" sz="1000" dirty="0">
                          <a:solidFill>
                            <a:sysClr val="windowText" lastClr="000000"/>
                          </a:solidFill>
                          <a:effectLst/>
                        </a:rPr>
                        <a:t>secondary water source </a:t>
                      </a:r>
                      <a:r>
                        <a:rPr lang="en-US" sz="1000" baseline="30000" dirty="0">
                          <a:solidFill>
                            <a:sysClr val="windowText" lastClr="000000"/>
                          </a:solidFill>
                          <a:effectLst/>
                        </a:rPr>
                        <a:t>1</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latin typeface="+mn-lt"/>
                          <a:ea typeface="+mn-ea"/>
                          <a:cs typeface="+mn-cs"/>
                        </a:rPr>
                        <a:t>1573</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55%</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(49%, 61%)</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00025">
                <a:tc>
                  <a:txBody>
                    <a:bodyPr/>
                    <a:lstStyle/>
                    <a:p>
                      <a:pPr marL="0" marR="0">
                        <a:spcBef>
                          <a:spcPts val="0"/>
                        </a:spcBef>
                        <a:spcAft>
                          <a:spcPts val="0"/>
                        </a:spcAft>
                      </a:pPr>
                      <a:r>
                        <a:rPr lang="en-US" sz="1000" dirty="0" smtClean="0">
                          <a:solidFill>
                            <a:sysClr val="windowText" lastClr="000000"/>
                          </a:solidFill>
                          <a:effectLst/>
                        </a:rPr>
                        <a:t>Improved </a:t>
                      </a:r>
                      <a:r>
                        <a:rPr lang="en-US" sz="1000" dirty="0">
                          <a:solidFill>
                            <a:sysClr val="windowText" lastClr="000000"/>
                          </a:solidFill>
                          <a:effectLst/>
                        </a:rPr>
                        <a:t>sanitation </a:t>
                      </a:r>
                      <a:r>
                        <a:rPr lang="en-US" sz="1000" baseline="30000" dirty="0">
                          <a:solidFill>
                            <a:sysClr val="windowText" lastClr="000000"/>
                          </a:solidFill>
                          <a:effectLst/>
                        </a:rPr>
                        <a:t>2</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4043</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89%</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(84%, 92%)</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00025">
                <a:tc>
                  <a:txBody>
                    <a:bodyPr/>
                    <a:lstStyle/>
                    <a:p>
                      <a:pPr marL="0" marR="0">
                        <a:spcBef>
                          <a:spcPts val="0"/>
                        </a:spcBef>
                        <a:spcAft>
                          <a:spcPts val="0"/>
                        </a:spcAft>
                      </a:pPr>
                      <a:r>
                        <a:rPr lang="en-US" sz="1000" smtClean="0">
                          <a:solidFill>
                            <a:sysClr val="windowText" lastClr="000000"/>
                          </a:solidFill>
                          <a:effectLst/>
                        </a:rPr>
                        <a:t>Had </a:t>
                      </a:r>
                      <a:r>
                        <a:rPr lang="en-US" sz="1000" dirty="0">
                          <a:solidFill>
                            <a:sysClr val="windowText" lastClr="000000"/>
                          </a:solidFill>
                          <a:effectLst/>
                        </a:rPr>
                        <a:t>soap for handwashing</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4079</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88%</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spcBef>
                          <a:spcPts val="0"/>
                        </a:spcBef>
                        <a:spcAft>
                          <a:spcPts val="0"/>
                        </a:spcAft>
                      </a:pPr>
                      <a:r>
                        <a:rPr lang="en-US" sz="1000" dirty="0" smtClean="0">
                          <a:solidFill>
                            <a:sysClr val="windowText" lastClr="000000"/>
                          </a:solidFill>
                          <a:effectLst/>
                        </a:rPr>
                        <a:t>(84%, 92%)</a:t>
                      </a:r>
                      <a:endParaRPr lang="en-US" sz="1000" dirty="0">
                        <a:solidFill>
                          <a:sysClr val="windowText" lastClr="000000"/>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7" name="TextBox 6"/>
          <p:cNvSpPr txBox="1"/>
          <p:nvPr/>
        </p:nvSpPr>
        <p:spPr>
          <a:xfrm>
            <a:off x="668332" y="1670184"/>
            <a:ext cx="1107996" cy="338554"/>
          </a:xfrm>
          <a:prstGeom prst="rect">
            <a:avLst/>
          </a:prstGeom>
          <a:noFill/>
        </p:spPr>
        <p:txBody>
          <a:bodyPr wrap="none" rtlCol="0">
            <a:spAutoFit/>
          </a:bodyPr>
          <a:lstStyle/>
          <a:p>
            <a:r>
              <a:rPr lang="en-US" sz="1600" dirty="0" smtClean="0">
                <a:solidFill>
                  <a:schemeClr val="bg1"/>
                </a:solidFill>
              </a:rPr>
              <a:t>Individual:</a:t>
            </a:r>
            <a:endParaRPr lang="en-US" sz="1600" dirty="0">
              <a:solidFill>
                <a:schemeClr val="bg1"/>
              </a:solidFill>
            </a:endParaRPr>
          </a:p>
        </p:txBody>
      </p:sp>
      <p:sp>
        <p:nvSpPr>
          <p:cNvPr id="8" name="TextBox 7"/>
          <p:cNvSpPr txBox="1"/>
          <p:nvPr/>
        </p:nvSpPr>
        <p:spPr>
          <a:xfrm>
            <a:off x="668332" y="3738177"/>
            <a:ext cx="1196161" cy="338554"/>
          </a:xfrm>
          <a:prstGeom prst="rect">
            <a:avLst/>
          </a:prstGeom>
          <a:noFill/>
        </p:spPr>
        <p:txBody>
          <a:bodyPr wrap="none" rtlCol="0">
            <a:spAutoFit/>
          </a:bodyPr>
          <a:lstStyle/>
          <a:p>
            <a:r>
              <a:rPr lang="en-US" sz="1600" dirty="0" smtClean="0">
                <a:solidFill>
                  <a:schemeClr val="bg1"/>
                </a:solidFill>
              </a:rPr>
              <a:t>Household:</a:t>
            </a:r>
            <a:endParaRPr lang="en-US" sz="1600" dirty="0">
              <a:solidFill>
                <a:schemeClr val="bg1"/>
              </a:solidFill>
            </a:endParaRPr>
          </a:p>
        </p:txBody>
      </p:sp>
      <p:sp>
        <p:nvSpPr>
          <p:cNvPr id="9" name="Rectangle 8"/>
          <p:cNvSpPr/>
          <p:nvPr/>
        </p:nvSpPr>
        <p:spPr>
          <a:xfrm>
            <a:off x="3531365" y="2393879"/>
            <a:ext cx="4990018" cy="39041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31365" y="2968071"/>
            <a:ext cx="4990018" cy="57419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31365" y="4284324"/>
            <a:ext cx="4990018" cy="17466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22959" y="5503357"/>
            <a:ext cx="7889526" cy="915956"/>
          </a:xfrm>
          <a:prstGeom prst="rect">
            <a:avLst/>
          </a:prstGeom>
        </p:spPr>
        <p:txBody>
          <a:bodyPr wrap="square">
            <a:spAutoFit/>
          </a:bodyPr>
          <a:lstStyle/>
          <a:p>
            <a:r>
              <a:rPr lang="en-US" sz="1000" baseline="30000" dirty="0">
                <a:solidFill>
                  <a:schemeClr val="bg1"/>
                </a:solidFill>
              </a:rPr>
              <a:t>1 </a:t>
            </a:r>
            <a:r>
              <a:rPr lang="en-US" sz="1000" dirty="0">
                <a:solidFill>
                  <a:schemeClr val="bg1"/>
                </a:solidFill>
              </a:rPr>
              <a:t>Improved water sources include: In house piped water, public piped water, protected well, well with pump, protected spring water, and rain water</a:t>
            </a:r>
          </a:p>
          <a:p>
            <a:pPr>
              <a:lnSpc>
                <a:spcPct val="115000"/>
              </a:lnSpc>
            </a:pPr>
            <a:endParaRPr lang="en-US" sz="1000" dirty="0">
              <a:solidFill>
                <a:schemeClr val="bg1"/>
              </a:solidFill>
              <a:ea typeface="Calibri" panose="020F0502020204030204" pitchFamily="34" charset="0"/>
              <a:cs typeface="Arial" panose="020B0604020202020204" pitchFamily="34" charset="0"/>
            </a:endParaRPr>
          </a:p>
          <a:p>
            <a:pPr>
              <a:lnSpc>
                <a:spcPct val="115000"/>
              </a:lnSpc>
            </a:pPr>
            <a:r>
              <a:rPr lang="en-US" sz="1000" baseline="30000" dirty="0">
                <a:solidFill>
                  <a:schemeClr val="bg1"/>
                </a:solidFill>
                <a:ea typeface="Times New Roman" panose="02020603050405020304" pitchFamily="18" charset="0"/>
                <a:cs typeface="Times New Roman" panose="02020603050405020304" pitchFamily="18" charset="0"/>
              </a:rPr>
              <a:t>1 </a:t>
            </a:r>
            <a:r>
              <a:rPr lang="en-US" sz="1000" dirty="0">
                <a:solidFill>
                  <a:schemeClr val="bg1"/>
                </a:solidFill>
                <a:ea typeface="Calibri" panose="020F0502020204030204" pitchFamily="34" charset="0"/>
                <a:cs typeface="Arial" panose="020B0604020202020204" pitchFamily="34" charset="0"/>
              </a:rPr>
              <a:t>Improved sanitation sources include: Flush toilets (connected to system, septic pits, or latrines), ventilated and ameliorated pit latrine, and pit latrine with cement slab</a:t>
            </a:r>
          </a:p>
        </p:txBody>
      </p:sp>
      <p:sp>
        <p:nvSpPr>
          <p:cNvPr id="12" name="Rectangle 11"/>
          <p:cNvSpPr/>
          <p:nvPr/>
        </p:nvSpPr>
        <p:spPr>
          <a:xfrm>
            <a:off x="3531365" y="4458983"/>
            <a:ext cx="4990018" cy="41096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31365" y="4869950"/>
            <a:ext cx="4990018" cy="41096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51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234" y="492088"/>
            <a:ext cx="7543800" cy="689441"/>
          </a:xfrm>
        </p:spPr>
        <p:txBody>
          <a:bodyPr/>
          <a:lstStyle/>
          <a:p>
            <a:r>
              <a:rPr lang="en-US" sz="2000" dirty="0">
                <a:solidFill>
                  <a:schemeClr val="bg1"/>
                </a:solidFill>
              </a:rPr>
              <a:t>Table </a:t>
            </a:r>
            <a:r>
              <a:rPr lang="en-US" sz="2000" dirty="0" smtClean="0">
                <a:solidFill>
                  <a:schemeClr val="bg1"/>
                </a:solidFill>
              </a:rPr>
              <a:t>8b. </a:t>
            </a:r>
            <a:r>
              <a:rPr lang="en-US" sz="2000" dirty="0">
                <a:solidFill>
                  <a:schemeClr val="bg1"/>
                </a:solidFill>
              </a:rPr>
              <a:t>Primary reasons for not receiving oral cholera vaccine </a:t>
            </a:r>
            <a:r>
              <a:rPr lang="en-US" sz="2000" dirty="0" smtClean="0">
                <a:solidFill>
                  <a:schemeClr val="bg1"/>
                </a:solidFill>
              </a:rPr>
              <a:t>(2nd </a:t>
            </a:r>
            <a:r>
              <a:rPr lang="en-US" sz="2000" dirty="0">
                <a:solidFill>
                  <a:schemeClr val="bg1"/>
                </a:solidFill>
              </a:rPr>
              <a:t>Dose)</a:t>
            </a:r>
            <a:endParaRPr lang="en-US" sz="2000" dirty="0"/>
          </a:p>
        </p:txBody>
      </p:sp>
      <p:graphicFrame>
        <p:nvGraphicFramePr>
          <p:cNvPr id="4" name="Table 3"/>
          <p:cNvGraphicFramePr>
            <a:graphicFrameLocks noGrp="1"/>
          </p:cNvGraphicFramePr>
          <p:nvPr>
            <p:extLst/>
          </p:nvPr>
        </p:nvGraphicFramePr>
        <p:xfrm>
          <a:off x="951470" y="1593523"/>
          <a:ext cx="7537622" cy="4323520"/>
        </p:xfrm>
        <a:graphic>
          <a:graphicData uri="http://schemas.openxmlformats.org/drawingml/2006/table">
            <a:tbl>
              <a:tblPr firstRow="1" firstCol="1" bandRow="1">
                <a:tableStyleId>{5C22544A-7EE6-4342-B048-85BDC9FD1C3A}</a:tableStyleId>
              </a:tblPr>
              <a:tblGrid>
                <a:gridCol w="3772452"/>
                <a:gridCol w="967975"/>
                <a:gridCol w="1487379"/>
                <a:gridCol w="1309816"/>
              </a:tblGrid>
              <a:tr h="253012">
                <a:tc>
                  <a:txBody>
                    <a:bodyPr/>
                    <a:lstStyle/>
                    <a:p>
                      <a:pPr marL="0" marR="0" algn="ctr">
                        <a:lnSpc>
                          <a:spcPct val="115000"/>
                        </a:lnSpc>
                        <a:spcBef>
                          <a:spcPts val="0"/>
                        </a:spcBef>
                        <a:spcAft>
                          <a:spcPts val="0"/>
                        </a:spcAft>
                      </a:pPr>
                      <a:r>
                        <a:rPr lang="en-US" sz="1100" dirty="0">
                          <a:solidFill>
                            <a:sysClr val="windowText" lastClr="000000"/>
                          </a:solidFill>
                          <a:effectLst/>
                        </a:rPr>
                        <a:t>Reasons for non-vaccination</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ysClr val="windowText" lastClr="000000"/>
                          </a:solidFill>
                          <a:effectLst/>
                        </a:rPr>
                        <a:t>Frequency</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ysClr val="windowText" lastClr="000000"/>
                          </a:solidFill>
                          <a:effectLst/>
                        </a:rPr>
                        <a:t>Weighted estimate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95% </a:t>
                      </a:r>
                      <a:r>
                        <a:rPr lang="en-US" sz="1100" dirty="0" smtClean="0">
                          <a:solidFill>
                            <a:sysClr val="windowText" lastClr="000000"/>
                          </a:solidFill>
                          <a:effectLst/>
                        </a:rPr>
                        <a:t>CI</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253012">
                <a:tc>
                  <a:txBody>
                    <a:bodyPr/>
                    <a:lstStyle/>
                    <a:p>
                      <a:pPr marL="0" marR="0">
                        <a:lnSpc>
                          <a:spcPct val="115000"/>
                        </a:lnSpc>
                        <a:spcBef>
                          <a:spcPts val="0"/>
                        </a:spcBef>
                        <a:spcAft>
                          <a:spcPts val="0"/>
                        </a:spcAft>
                      </a:pPr>
                      <a:r>
                        <a:rPr lang="en-US" sz="1100" dirty="0">
                          <a:solidFill>
                            <a:sysClr val="windowText" lastClr="000000"/>
                          </a:solidFill>
                          <a:effectLst/>
                        </a:rPr>
                        <a:t>   Was absent during second campaign</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148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(28%, 51%)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dirty="0">
                          <a:solidFill>
                            <a:sysClr val="windowText" lastClr="000000"/>
                          </a:solidFill>
                          <a:effectLst/>
                        </a:rPr>
                        <a:t>   Teams did not visit my house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419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(26%, 46%)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dirty="0">
                          <a:solidFill>
                            <a:sysClr val="windowText" lastClr="000000"/>
                          </a:solidFill>
                          <a:effectLst/>
                        </a:rPr>
                        <a:t>   Vaccines not available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 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dirty="0">
                          <a:solidFill>
                            <a:sysClr val="windowText" lastClr="000000"/>
                          </a:solidFill>
                          <a:effectLst/>
                        </a:rPr>
                        <a:t>   No faith in vaccine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(&lt;0.1%, 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a:solidFill>
                            <a:sysClr val="windowText" lastClr="000000"/>
                          </a:solidFill>
                          <a:effectLst/>
                        </a:rPr>
                        <a:t>   Was sick</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(4%, 18%)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dirty="0">
                          <a:solidFill>
                            <a:sysClr val="windowText" lastClr="000000"/>
                          </a:solidFill>
                          <a:effectLst/>
                        </a:rPr>
                        <a:t>   Bad taste of vaccine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(0.3%, 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a:solidFill>
                            <a:sysClr val="windowText" lastClr="000000"/>
                          </a:solidFill>
                          <a:effectLst/>
                        </a:rPr>
                        <a:t>   Decision maker not at home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 18%)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a:solidFill>
                            <a:sysClr val="windowText" lastClr="000000"/>
                          </a:solidFill>
                          <a:effectLst/>
                        </a:rPr>
                        <a:t>   Vaccinator was not there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(&lt;0.1%, 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a:solidFill>
                            <a:sysClr val="windowText" lastClr="000000"/>
                          </a:solidFill>
                          <a:effectLst/>
                        </a:rPr>
                        <a:t>   No response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(&lt;0.1%, 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a:solidFill>
                            <a:sysClr val="windowText" lastClr="000000"/>
                          </a:solidFill>
                          <a:effectLst/>
                        </a:rPr>
                        <a:t>   Busy / No time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5</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(0.3%, 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a:solidFill>
                            <a:sysClr val="windowText" lastClr="000000"/>
                          </a:solidFill>
                          <a:effectLst/>
                        </a:rPr>
                        <a:t>   Didn’t know when or where to go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(0.1%, 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a:solidFill>
                            <a:sysClr val="windowText" lastClr="000000"/>
                          </a:solidFill>
                          <a:effectLst/>
                        </a:rPr>
                        <a:t>   Clinic was closed</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 13%)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517797">
                <a:tc>
                  <a:txBody>
                    <a:bodyPr/>
                    <a:lstStyle/>
                    <a:p>
                      <a:pPr marL="0" marR="0">
                        <a:lnSpc>
                          <a:spcPct val="115000"/>
                        </a:lnSpc>
                        <a:spcBef>
                          <a:spcPts val="0"/>
                        </a:spcBef>
                        <a:spcAft>
                          <a:spcPts val="0"/>
                        </a:spcAft>
                      </a:pPr>
                      <a:r>
                        <a:rPr lang="en-US" sz="1100">
                          <a:solidFill>
                            <a:sysClr val="windowText" lastClr="000000"/>
                          </a:solidFill>
                          <a:effectLst/>
                        </a:rPr>
                        <a:t>   Bad experience / adverse event after first dose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 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012">
                <a:tc>
                  <a:txBody>
                    <a:bodyPr/>
                    <a:lstStyle/>
                    <a:p>
                      <a:pPr marL="0" marR="0">
                        <a:lnSpc>
                          <a:spcPct val="115000"/>
                        </a:lnSpc>
                        <a:spcBef>
                          <a:spcPts val="0"/>
                        </a:spcBef>
                        <a:spcAft>
                          <a:spcPts val="0"/>
                        </a:spcAft>
                      </a:pPr>
                      <a:r>
                        <a:rPr lang="en-US" sz="1100">
                          <a:solidFill>
                            <a:sysClr val="windowText" lastClr="000000"/>
                          </a:solidFill>
                          <a:effectLst/>
                        </a:rPr>
                        <a:t>   Did not know they needed a second dose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63555">
                <a:tc>
                  <a:txBody>
                    <a:bodyPr/>
                    <a:lstStyle/>
                    <a:p>
                      <a:pPr marL="0" marR="0">
                        <a:lnSpc>
                          <a:spcPct val="115000"/>
                        </a:lnSpc>
                        <a:spcBef>
                          <a:spcPts val="0"/>
                        </a:spcBef>
                        <a:spcAft>
                          <a:spcPts val="0"/>
                        </a:spcAft>
                      </a:pPr>
                      <a:r>
                        <a:rPr lang="en-US" sz="1100" dirty="0">
                          <a:solidFill>
                            <a:sysClr val="windowText" lastClr="000000"/>
                          </a:solidFill>
                          <a:effectLst/>
                        </a:rPr>
                        <a:t>   Other</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(0.1%, 2</a:t>
                      </a:r>
                      <a:r>
                        <a:rPr lang="en-US" sz="1100" dirty="0" smtClean="0">
                          <a:solidFill>
                            <a:sysClr val="windowText" lastClr="000000"/>
                          </a:solidFill>
                          <a:effectLst/>
                        </a:rPr>
                        <a:t>%)</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6" name="Rectangle 5"/>
          <p:cNvSpPr/>
          <p:nvPr/>
        </p:nvSpPr>
        <p:spPr>
          <a:xfrm>
            <a:off x="968132" y="1838051"/>
            <a:ext cx="7520959" cy="49315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51469" y="2866397"/>
            <a:ext cx="7537621" cy="23514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319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098" y="767036"/>
            <a:ext cx="7543800" cy="751086"/>
          </a:xfrm>
        </p:spPr>
        <p:txBody>
          <a:bodyPr>
            <a:normAutofit fontScale="90000"/>
          </a:bodyPr>
          <a:lstStyle/>
          <a:p>
            <a:r>
              <a:rPr lang="en-US" sz="2200" dirty="0">
                <a:solidFill>
                  <a:schemeClr val="bg1"/>
                </a:solidFill>
              </a:rPr>
              <a:t>Table </a:t>
            </a:r>
            <a:r>
              <a:rPr lang="en-US" sz="2200" dirty="0" smtClean="0">
                <a:solidFill>
                  <a:schemeClr val="bg1"/>
                </a:solidFill>
              </a:rPr>
              <a:t>10. </a:t>
            </a:r>
            <a:r>
              <a:rPr lang="en-US" sz="2200" dirty="0">
                <a:solidFill>
                  <a:schemeClr val="bg1"/>
                </a:solidFill>
              </a:rPr>
              <a:t>Information sources about the oral cholera vaccination campaign</a:t>
            </a:r>
            <a:r>
              <a:rPr lang="en-US" dirty="0"/>
              <a:t/>
            </a:r>
            <a:br>
              <a:rPr lang="en-US" dirty="0"/>
            </a:br>
            <a:endParaRPr lang="en-US" dirty="0"/>
          </a:p>
        </p:txBody>
      </p:sp>
      <p:graphicFrame>
        <p:nvGraphicFramePr>
          <p:cNvPr id="4" name="Content Placeholder 3"/>
          <p:cNvGraphicFramePr>
            <a:graphicFrameLocks noGrp="1"/>
          </p:cNvGraphicFramePr>
          <p:nvPr>
            <p:ph idx="1"/>
            <p:extLst/>
          </p:nvPr>
        </p:nvGraphicFramePr>
        <p:xfrm>
          <a:off x="1331260" y="2527376"/>
          <a:ext cx="6559476" cy="2525361"/>
        </p:xfrm>
        <a:graphic>
          <a:graphicData uri="http://schemas.openxmlformats.org/drawingml/2006/table">
            <a:tbl>
              <a:tblPr firstRow="1" firstCol="1" bandRow="1">
                <a:tableStyleId>{5C22544A-7EE6-4342-B048-85BDC9FD1C3A}</a:tableStyleId>
              </a:tblPr>
              <a:tblGrid>
                <a:gridCol w="2488544"/>
                <a:gridCol w="879105"/>
                <a:gridCol w="1406567"/>
                <a:gridCol w="1785260"/>
              </a:tblGrid>
              <a:tr h="228712">
                <a:tc>
                  <a:txBody>
                    <a:bodyPr/>
                    <a:lstStyle/>
                    <a:p>
                      <a:pPr marL="0" marR="0" algn="ctr">
                        <a:lnSpc>
                          <a:spcPct val="115000"/>
                        </a:lnSpc>
                        <a:spcBef>
                          <a:spcPts val="0"/>
                        </a:spcBef>
                        <a:spcAft>
                          <a:spcPts val="0"/>
                        </a:spcAft>
                      </a:pPr>
                      <a:r>
                        <a:rPr lang="en-US" sz="1100" dirty="0">
                          <a:solidFill>
                            <a:sysClr val="windowText" lastClr="000000"/>
                          </a:solidFill>
                          <a:effectLst/>
                        </a:rPr>
                        <a:t>Source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ysClr val="windowText" lastClr="000000"/>
                          </a:solidFill>
                          <a:effectLst/>
                        </a:rPr>
                        <a:t>Frequency</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Weighted estimate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95% Confidence Interval</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228712">
                <a:tc>
                  <a:txBody>
                    <a:bodyPr/>
                    <a:lstStyle/>
                    <a:p>
                      <a:pPr marL="0" marR="0" algn="ctr">
                        <a:lnSpc>
                          <a:spcPct val="115000"/>
                        </a:lnSpc>
                        <a:spcBef>
                          <a:spcPts val="0"/>
                        </a:spcBef>
                        <a:spcAft>
                          <a:spcPts val="0"/>
                        </a:spcAft>
                      </a:pPr>
                      <a:r>
                        <a:rPr lang="en-US" sz="1100" dirty="0">
                          <a:solidFill>
                            <a:sysClr val="windowText" lastClr="000000"/>
                          </a:solidFill>
                          <a:effectLst/>
                        </a:rPr>
                        <a:t>Television</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1046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(15%, 24%)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8712">
                <a:tc>
                  <a:txBody>
                    <a:bodyPr/>
                    <a:lstStyle/>
                    <a:p>
                      <a:pPr marL="0" marR="0" algn="ctr">
                        <a:lnSpc>
                          <a:spcPct val="115000"/>
                        </a:lnSpc>
                        <a:spcBef>
                          <a:spcPts val="0"/>
                        </a:spcBef>
                        <a:spcAft>
                          <a:spcPts val="0"/>
                        </a:spcAft>
                      </a:pPr>
                      <a:r>
                        <a:rPr lang="en-US" sz="1100">
                          <a:solidFill>
                            <a:sysClr val="windowText" lastClr="000000"/>
                          </a:solidFill>
                          <a:effectLst/>
                        </a:rPr>
                        <a:t>Neighbors/Friends</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599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 16%)</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8712">
                <a:tc>
                  <a:txBody>
                    <a:bodyPr/>
                    <a:lstStyle/>
                    <a:p>
                      <a:pPr marL="0" marR="0" algn="ctr">
                        <a:lnSpc>
                          <a:spcPct val="115000"/>
                        </a:lnSpc>
                        <a:spcBef>
                          <a:spcPts val="0"/>
                        </a:spcBef>
                        <a:spcAft>
                          <a:spcPts val="0"/>
                        </a:spcAft>
                      </a:pPr>
                      <a:r>
                        <a:rPr lang="en-US" sz="1100" dirty="0">
                          <a:solidFill>
                            <a:sysClr val="windowText" lastClr="000000"/>
                          </a:solidFill>
                          <a:effectLst/>
                        </a:rPr>
                        <a:t>Radio</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315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(9%, 17%)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8712">
                <a:tc>
                  <a:txBody>
                    <a:bodyPr/>
                    <a:lstStyle/>
                    <a:p>
                      <a:pPr marL="0" marR="0" algn="ctr">
                        <a:lnSpc>
                          <a:spcPct val="115000"/>
                        </a:lnSpc>
                        <a:spcBef>
                          <a:spcPts val="0"/>
                        </a:spcBef>
                        <a:spcAft>
                          <a:spcPts val="0"/>
                        </a:spcAft>
                      </a:pPr>
                      <a:r>
                        <a:rPr lang="en-US" sz="1100" dirty="0" err="1">
                          <a:solidFill>
                            <a:sysClr val="windowText" lastClr="000000"/>
                          </a:solidFill>
                          <a:effectLst/>
                        </a:rPr>
                        <a:t>MoH</a:t>
                      </a:r>
                      <a:r>
                        <a:rPr lang="en-US" sz="1100" dirty="0">
                          <a:solidFill>
                            <a:sysClr val="windowText" lastClr="000000"/>
                          </a:solidFill>
                          <a:effectLst/>
                        </a:rPr>
                        <a:t> Health Staff / Vaccinators</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579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7%</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(5%, 10%)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8712">
                <a:tc>
                  <a:txBody>
                    <a:bodyPr/>
                    <a:lstStyle/>
                    <a:p>
                      <a:pPr marL="0" marR="0" algn="ctr">
                        <a:lnSpc>
                          <a:spcPct val="115000"/>
                        </a:lnSpc>
                        <a:spcBef>
                          <a:spcPts val="0"/>
                        </a:spcBef>
                        <a:spcAft>
                          <a:spcPts val="0"/>
                        </a:spcAft>
                      </a:pPr>
                      <a:r>
                        <a:rPr lang="en-US" sz="1100" dirty="0">
                          <a:solidFill>
                            <a:sysClr val="windowText" lastClr="000000"/>
                          </a:solidFill>
                          <a:effectLst/>
                        </a:rPr>
                        <a:t>Poster/Banner</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521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7%</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(5%, 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8712">
                <a:tc>
                  <a:txBody>
                    <a:bodyPr/>
                    <a:lstStyle/>
                    <a:p>
                      <a:pPr marL="0" marR="0" algn="ctr">
                        <a:lnSpc>
                          <a:spcPct val="115000"/>
                        </a:lnSpc>
                        <a:spcBef>
                          <a:spcPts val="0"/>
                        </a:spcBef>
                        <a:spcAft>
                          <a:spcPts val="0"/>
                        </a:spcAft>
                      </a:pPr>
                      <a:r>
                        <a:rPr lang="en-US" sz="1100">
                          <a:solidFill>
                            <a:sysClr val="windowText" lastClr="000000"/>
                          </a:solidFill>
                          <a:effectLst/>
                        </a:rPr>
                        <a:t>Schools</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88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 6%)</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8712">
                <a:tc>
                  <a:txBody>
                    <a:bodyPr/>
                    <a:lstStyle/>
                    <a:p>
                      <a:pPr marL="0" marR="0" algn="ctr">
                        <a:lnSpc>
                          <a:spcPct val="115000"/>
                        </a:lnSpc>
                        <a:spcBef>
                          <a:spcPts val="0"/>
                        </a:spcBef>
                        <a:spcAft>
                          <a:spcPts val="0"/>
                        </a:spcAft>
                      </a:pPr>
                      <a:r>
                        <a:rPr lang="en-US" sz="1100">
                          <a:solidFill>
                            <a:sysClr val="windowText" lastClr="000000"/>
                          </a:solidFill>
                          <a:effectLst/>
                        </a:rPr>
                        <a:t>Community Mobilizer</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62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 6%)</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8712">
                <a:tc>
                  <a:txBody>
                    <a:bodyPr/>
                    <a:lstStyle/>
                    <a:p>
                      <a:pPr marL="0" marR="0" algn="ctr">
                        <a:lnSpc>
                          <a:spcPct val="115000"/>
                        </a:lnSpc>
                        <a:spcBef>
                          <a:spcPts val="0"/>
                        </a:spcBef>
                        <a:spcAft>
                          <a:spcPts val="0"/>
                        </a:spcAft>
                      </a:pPr>
                      <a:r>
                        <a:rPr lang="en-US" sz="1100">
                          <a:solidFill>
                            <a:sysClr val="windowText" lastClr="000000"/>
                          </a:solidFill>
                          <a:effectLst/>
                        </a:rPr>
                        <a:t>SMS</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57</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 5%)</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8712">
                <a:tc>
                  <a:txBody>
                    <a:bodyPr/>
                    <a:lstStyle/>
                    <a:p>
                      <a:pPr marL="0" marR="0" algn="ctr">
                        <a:lnSpc>
                          <a:spcPct val="115000"/>
                        </a:lnSpc>
                        <a:spcBef>
                          <a:spcPts val="0"/>
                        </a:spcBef>
                        <a:spcAft>
                          <a:spcPts val="0"/>
                        </a:spcAft>
                      </a:pPr>
                      <a:r>
                        <a:rPr lang="en-US" sz="1100">
                          <a:solidFill>
                            <a:sysClr val="windowText" lastClr="000000"/>
                          </a:solidFill>
                          <a:effectLst/>
                        </a:rPr>
                        <a:t>Mosque Announcements</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62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(0.3%, 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38241">
                <a:tc>
                  <a:txBody>
                    <a:bodyPr/>
                    <a:lstStyle/>
                    <a:p>
                      <a:pPr marL="0" marR="0" algn="ctr">
                        <a:lnSpc>
                          <a:spcPct val="115000"/>
                        </a:lnSpc>
                        <a:spcBef>
                          <a:spcPts val="0"/>
                        </a:spcBef>
                        <a:spcAft>
                          <a:spcPts val="0"/>
                        </a:spcAft>
                      </a:pPr>
                      <a:r>
                        <a:rPr lang="en-US" sz="1100">
                          <a:solidFill>
                            <a:sysClr val="windowText" lastClr="000000"/>
                          </a:solidFill>
                          <a:effectLst/>
                        </a:rPr>
                        <a:t>Internet</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40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0.2%)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5" name="Rectangle 4"/>
          <p:cNvSpPr/>
          <p:nvPr/>
        </p:nvSpPr>
        <p:spPr>
          <a:xfrm>
            <a:off x="1331261" y="2753473"/>
            <a:ext cx="6559476" cy="68837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603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552" y="456144"/>
            <a:ext cx="7543800" cy="1450757"/>
          </a:xfrm>
        </p:spPr>
        <p:txBody>
          <a:bodyPr>
            <a:normAutofit/>
          </a:bodyPr>
          <a:lstStyle/>
          <a:p>
            <a:r>
              <a:rPr lang="en-US" sz="2000" dirty="0">
                <a:solidFill>
                  <a:schemeClr val="bg1"/>
                </a:solidFill>
              </a:rPr>
              <a:t>Table </a:t>
            </a:r>
            <a:r>
              <a:rPr lang="en-US" sz="2000" dirty="0" smtClean="0">
                <a:solidFill>
                  <a:schemeClr val="bg1"/>
                </a:solidFill>
              </a:rPr>
              <a:t>11. </a:t>
            </a:r>
            <a:r>
              <a:rPr lang="en-US" sz="2000" dirty="0">
                <a:solidFill>
                  <a:schemeClr val="bg1"/>
                </a:solidFill>
              </a:rPr>
              <a:t>Information received among households other than cholera during the OCV campaign </a:t>
            </a:r>
            <a:r>
              <a:rPr lang="en-US" sz="1500" dirty="0"/>
              <a:t/>
            </a:r>
            <a:br>
              <a:rPr lang="en-US" sz="1500" dirty="0"/>
            </a:br>
            <a:endParaRPr lang="en-US" sz="1500" dirty="0"/>
          </a:p>
        </p:txBody>
      </p:sp>
      <p:graphicFrame>
        <p:nvGraphicFramePr>
          <p:cNvPr id="4" name="Content Placeholder 3"/>
          <p:cNvGraphicFramePr>
            <a:graphicFrameLocks noGrp="1"/>
          </p:cNvGraphicFramePr>
          <p:nvPr>
            <p:ph idx="1"/>
            <p:extLst/>
          </p:nvPr>
        </p:nvGraphicFramePr>
        <p:xfrm>
          <a:off x="1052359" y="1660357"/>
          <a:ext cx="6998186" cy="4089623"/>
        </p:xfrm>
        <a:graphic>
          <a:graphicData uri="http://schemas.openxmlformats.org/drawingml/2006/table">
            <a:tbl>
              <a:tblPr firstRow="1" firstCol="1" bandRow="1">
                <a:tableStyleId>{5C22544A-7EE6-4342-B048-85BDC9FD1C3A}</a:tableStyleId>
              </a:tblPr>
              <a:tblGrid>
                <a:gridCol w="3700601"/>
                <a:gridCol w="838763"/>
                <a:gridCol w="1032996"/>
                <a:gridCol w="1425826"/>
              </a:tblGrid>
              <a:tr h="519663">
                <a:tc>
                  <a:txBody>
                    <a:bodyPr/>
                    <a:lstStyle/>
                    <a:p>
                      <a:pPr marL="0" marR="0">
                        <a:lnSpc>
                          <a:spcPct val="115000"/>
                        </a:lnSpc>
                        <a:spcBef>
                          <a:spcPts val="0"/>
                        </a:spcBef>
                        <a:spcAft>
                          <a:spcPts val="0"/>
                        </a:spcAft>
                      </a:pPr>
                      <a:r>
                        <a:rPr lang="en-US" sz="1100" dirty="0">
                          <a:solidFill>
                            <a:sysClr val="windowText" lastClr="000000"/>
                          </a:solidFill>
                          <a:effectLst/>
                        </a:rPr>
                        <a:t>Did you receive any other information on cholera during the campaign in </a:t>
                      </a:r>
                      <a:r>
                        <a:rPr lang="en-US" sz="1100" dirty="0" smtClean="0">
                          <a:solidFill>
                            <a:sysClr val="windowText" lastClr="000000"/>
                          </a:solidFill>
                          <a:effectLst/>
                        </a:rPr>
                        <a:t>Nov-Dec</a:t>
                      </a:r>
                      <a:r>
                        <a:rPr lang="en-US" sz="1100" baseline="0" dirty="0" smtClean="0">
                          <a:solidFill>
                            <a:sysClr val="windowText" lastClr="000000"/>
                          </a:solidFill>
                          <a:effectLst/>
                        </a:rPr>
                        <a:t> </a:t>
                      </a:r>
                      <a:r>
                        <a:rPr lang="en-US" sz="1100" dirty="0" smtClean="0">
                          <a:solidFill>
                            <a:sysClr val="windowText" lastClr="000000"/>
                          </a:solidFill>
                          <a:effectLst/>
                        </a:rPr>
                        <a:t>2015</a:t>
                      </a:r>
                      <a:r>
                        <a:rPr lang="en-US" sz="1100" dirty="0">
                          <a:solidFill>
                            <a:sysClr val="windowText" lastClr="000000"/>
                          </a:solidFill>
                          <a:effectLst/>
                        </a:rPr>
                        <a:t>? </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Frequency</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marL="0" marR="0" algn="ctr">
                        <a:lnSpc>
                          <a:spcPct val="115000"/>
                        </a:lnSpc>
                        <a:spcBef>
                          <a:spcPts val="0"/>
                        </a:spcBef>
                        <a:spcAft>
                          <a:spcPts val="0"/>
                        </a:spcAft>
                      </a:pPr>
                      <a:r>
                        <a:rPr lang="en-US" sz="1100">
                          <a:solidFill>
                            <a:sysClr val="windowText" lastClr="000000"/>
                          </a:solidFill>
                          <a:effectLst/>
                        </a:rPr>
                        <a:t>Weighted Percent</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95% Confidence Interval</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r>
              <a:tr h="253479">
                <a:tc>
                  <a:txBody>
                    <a:bodyPr/>
                    <a:lstStyle/>
                    <a:p>
                      <a:pPr marL="0" marR="0">
                        <a:lnSpc>
                          <a:spcPct val="115000"/>
                        </a:lnSpc>
                        <a:spcBef>
                          <a:spcPts val="0"/>
                        </a:spcBef>
                        <a:spcAft>
                          <a:spcPts val="0"/>
                        </a:spcAft>
                      </a:pPr>
                      <a:r>
                        <a:rPr lang="en-US" sz="1100" dirty="0">
                          <a:solidFill>
                            <a:sysClr val="windowText" lastClr="000000"/>
                          </a:solidFill>
                          <a:effectLst/>
                        </a:rPr>
                        <a:t>Yes</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2410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55%</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(49%, 61%)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479">
                <a:tc>
                  <a:txBody>
                    <a:bodyPr/>
                    <a:lstStyle/>
                    <a:p>
                      <a:pPr marL="0" marR="0">
                        <a:lnSpc>
                          <a:spcPct val="115000"/>
                        </a:lnSpc>
                        <a:spcBef>
                          <a:spcPts val="0"/>
                        </a:spcBef>
                        <a:spcAft>
                          <a:spcPts val="0"/>
                        </a:spcAft>
                      </a:pPr>
                      <a:r>
                        <a:rPr lang="en-US" sz="1100" dirty="0">
                          <a:solidFill>
                            <a:sysClr val="windowText" lastClr="000000"/>
                          </a:solidFill>
                          <a:effectLst/>
                        </a:rPr>
                        <a:t>No</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1743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(29%, 37%)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479">
                <a:tc gridSpan="3">
                  <a:txBody>
                    <a:bodyPr/>
                    <a:lstStyle/>
                    <a:p>
                      <a:pPr marL="0" marR="0">
                        <a:lnSpc>
                          <a:spcPct val="115000"/>
                        </a:lnSpc>
                        <a:spcBef>
                          <a:spcPts val="0"/>
                        </a:spcBef>
                        <a:spcAft>
                          <a:spcPts val="0"/>
                        </a:spcAft>
                      </a:pPr>
                      <a:r>
                        <a:rPr lang="en-US" sz="1100" dirty="0">
                          <a:solidFill>
                            <a:sysClr val="windowText" lastClr="000000"/>
                          </a:solidFill>
                          <a:effectLst/>
                        </a:rPr>
                        <a:t>What information did you hear?</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1100" dirty="0">
                          <a:solidFill>
                            <a:sysClr val="windowText" lastClr="000000"/>
                          </a:solidFill>
                          <a:effectLst/>
                        </a:rPr>
                        <a:t> </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r>
              <a:tr h="253479">
                <a:tc>
                  <a:txBody>
                    <a:bodyPr/>
                    <a:lstStyle/>
                    <a:p>
                      <a:pPr marL="0" marR="0">
                        <a:lnSpc>
                          <a:spcPct val="115000"/>
                        </a:lnSpc>
                        <a:spcBef>
                          <a:spcPts val="0"/>
                        </a:spcBef>
                        <a:spcAft>
                          <a:spcPts val="0"/>
                        </a:spcAft>
                      </a:pPr>
                      <a:r>
                        <a:rPr lang="en-US" sz="1100" dirty="0">
                          <a:solidFill>
                            <a:sysClr val="windowText" lastClr="000000"/>
                          </a:solidFill>
                          <a:effectLst/>
                        </a:rPr>
                        <a:t>    Wash hands with soap and water</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2023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(28%, 39%)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479">
                <a:tc>
                  <a:txBody>
                    <a:bodyPr/>
                    <a:lstStyle/>
                    <a:p>
                      <a:pPr marL="0" marR="0">
                        <a:lnSpc>
                          <a:spcPct val="115000"/>
                        </a:lnSpc>
                        <a:spcBef>
                          <a:spcPts val="0"/>
                        </a:spcBef>
                        <a:spcAft>
                          <a:spcPts val="0"/>
                        </a:spcAft>
                      </a:pPr>
                      <a:r>
                        <a:rPr lang="en-US" sz="1100" dirty="0">
                          <a:solidFill>
                            <a:sysClr val="windowText" lastClr="000000"/>
                          </a:solidFill>
                          <a:effectLst/>
                        </a:rPr>
                        <a:t>    Cook food thoroughly</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930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14%</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(11%, 18%)</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479">
                <a:tc>
                  <a:txBody>
                    <a:bodyPr/>
                    <a:lstStyle/>
                    <a:p>
                      <a:pPr marL="0" marR="0">
                        <a:lnSpc>
                          <a:spcPct val="115000"/>
                        </a:lnSpc>
                        <a:spcBef>
                          <a:spcPts val="0"/>
                        </a:spcBef>
                        <a:spcAft>
                          <a:spcPts val="0"/>
                        </a:spcAft>
                      </a:pPr>
                      <a:r>
                        <a:rPr lang="en-US" sz="1100" dirty="0">
                          <a:solidFill>
                            <a:sysClr val="windowText" lastClr="000000"/>
                          </a:solidFill>
                          <a:effectLst/>
                        </a:rPr>
                        <a:t>    Wash vegetables/fruits</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1413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 16%)</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479">
                <a:tc>
                  <a:txBody>
                    <a:bodyPr/>
                    <a:lstStyle/>
                    <a:p>
                      <a:pPr marL="0" marR="0">
                        <a:lnSpc>
                          <a:spcPct val="115000"/>
                        </a:lnSpc>
                        <a:spcBef>
                          <a:spcPts val="0"/>
                        </a:spcBef>
                        <a:spcAft>
                          <a:spcPts val="0"/>
                        </a:spcAft>
                      </a:pPr>
                      <a:r>
                        <a:rPr lang="en-US" sz="1100">
                          <a:solidFill>
                            <a:sysClr val="windowText" lastClr="000000"/>
                          </a:solidFill>
                          <a:effectLst/>
                        </a:rPr>
                        <a:t>    Boil water</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794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 18%)</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479">
                <a:tc>
                  <a:txBody>
                    <a:bodyPr/>
                    <a:lstStyle/>
                    <a:p>
                      <a:pPr marL="0" marR="0">
                        <a:lnSpc>
                          <a:spcPct val="115000"/>
                        </a:lnSpc>
                        <a:spcBef>
                          <a:spcPts val="0"/>
                        </a:spcBef>
                        <a:spcAft>
                          <a:spcPts val="0"/>
                        </a:spcAft>
                      </a:pPr>
                      <a:r>
                        <a:rPr lang="en-US" sz="1100" dirty="0">
                          <a:solidFill>
                            <a:sysClr val="windowText" lastClr="000000"/>
                          </a:solidFill>
                          <a:effectLst/>
                        </a:rPr>
                        <a:t>    Clean cooking utensils/vessels</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635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 8%)</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479">
                <a:tc>
                  <a:txBody>
                    <a:bodyPr/>
                    <a:lstStyle/>
                    <a:p>
                      <a:pPr marL="0" marR="0">
                        <a:lnSpc>
                          <a:spcPct val="115000"/>
                        </a:lnSpc>
                        <a:spcBef>
                          <a:spcPts val="0"/>
                        </a:spcBef>
                        <a:spcAft>
                          <a:spcPts val="0"/>
                        </a:spcAft>
                      </a:pPr>
                      <a:r>
                        <a:rPr lang="en-US" sz="1100" dirty="0">
                          <a:solidFill>
                            <a:sysClr val="windowText" lastClr="000000"/>
                          </a:solidFill>
                          <a:effectLst/>
                        </a:rPr>
                        <a:t>    Dispose of human waste properly</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519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 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65215">
                <a:tc>
                  <a:txBody>
                    <a:bodyPr/>
                    <a:lstStyle/>
                    <a:p>
                      <a:pPr marL="0" marR="0">
                        <a:lnSpc>
                          <a:spcPct val="115000"/>
                        </a:lnSpc>
                        <a:spcBef>
                          <a:spcPts val="0"/>
                        </a:spcBef>
                        <a:spcAft>
                          <a:spcPts val="0"/>
                        </a:spcAft>
                      </a:pPr>
                      <a:r>
                        <a:rPr lang="en-US" sz="1100" dirty="0">
                          <a:solidFill>
                            <a:sysClr val="windowText" lastClr="000000"/>
                          </a:solidFill>
                          <a:effectLst/>
                        </a:rPr>
                        <a:t>    Drink or use water treated with chlorine products</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334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 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479">
                <a:tc>
                  <a:txBody>
                    <a:bodyPr/>
                    <a:lstStyle/>
                    <a:p>
                      <a:pPr marL="0" marR="0">
                        <a:lnSpc>
                          <a:spcPct val="115000"/>
                        </a:lnSpc>
                        <a:spcBef>
                          <a:spcPts val="0"/>
                        </a:spcBef>
                        <a:spcAft>
                          <a:spcPts val="0"/>
                        </a:spcAft>
                      </a:pPr>
                      <a:r>
                        <a:rPr lang="en-US" sz="1100" dirty="0">
                          <a:solidFill>
                            <a:sysClr val="windowText" lastClr="000000"/>
                          </a:solidFill>
                          <a:effectLst/>
                        </a:rPr>
                        <a:t>    Go to health center if I have cholera</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312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 6%)</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479">
                <a:tc>
                  <a:txBody>
                    <a:bodyPr/>
                    <a:lstStyle/>
                    <a:p>
                      <a:pPr marL="0" marR="0">
                        <a:lnSpc>
                          <a:spcPct val="115000"/>
                        </a:lnSpc>
                        <a:spcBef>
                          <a:spcPts val="0"/>
                        </a:spcBef>
                        <a:spcAft>
                          <a:spcPts val="0"/>
                        </a:spcAft>
                      </a:pPr>
                      <a:r>
                        <a:rPr lang="en-US" sz="1100" dirty="0">
                          <a:solidFill>
                            <a:sysClr val="windowText" lastClr="000000"/>
                          </a:solidFill>
                          <a:effectLst/>
                        </a:rPr>
                        <a:t>    Take ORS if I have cholera</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163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 6%)</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53479">
                <a:tc>
                  <a:txBody>
                    <a:bodyPr/>
                    <a:lstStyle/>
                    <a:p>
                      <a:pPr marL="0" marR="0">
                        <a:lnSpc>
                          <a:spcPct val="115000"/>
                        </a:lnSpc>
                        <a:spcBef>
                          <a:spcPts val="0"/>
                        </a:spcBef>
                        <a:spcAft>
                          <a:spcPts val="0"/>
                        </a:spcAft>
                      </a:pPr>
                      <a:r>
                        <a:rPr lang="en-US" sz="1100">
                          <a:solidFill>
                            <a:sysClr val="windowText" lastClr="000000"/>
                          </a:solidFill>
                          <a:effectLst/>
                        </a:rPr>
                        <a:t>    Don’t know/don’t remember</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(0.1%, 0.4%)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62997">
                <a:tc>
                  <a:txBody>
                    <a:bodyPr/>
                    <a:lstStyle/>
                    <a:p>
                      <a:pPr marL="0" marR="0">
                        <a:lnSpc>
                          <a:spcPct val="115000"/>
                        </a:lnSpc>
                        <a:spcBef>
                          <a:spcPts val="0"/>
                        </a:spcBef>
                        <a:spcAft>
                          <a:spcPts val="0"/>
                        </a:spcAft>
                      </a:pPr>
                      <a:r>
                        <a:rPr lang="en-US" sz="1100" dirty="0">
                          <a:solidFill>
                            <a:sysClr val="windowText" lastClr="000000"/>
                          </a:solidFill>
                          <a:effectLst/>
                        </a:rPr>
                        <a:t>    Other, specify</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0.1%)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5" name="Rectangle 4"/>
          <p:cNvSpPr/>
          <p:nvPr/>
        </p:nvSpPr>
        <p:spPr>
          <a:xfrm>
            <a:off x="1052359" y="2173923"/>
            <a:ext cx="6998186" cy="24730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2359" y="2950527"/>
            <a:ext cx="6998186" cy="100328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372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1241"/>
            <a:ext cx="8229600" cy="1143000"/>
          </a:xfrm>
        </p:spPr>
        <p:txBody>
          <a:bodyPr/>
          <a:lstStyle/>
          <a:p>
            <a:r>
              <a:rPr lang="en-US" dirty="0" smtClean="0"/>
              <a:t>History of Cholera </a:t>
            </a:r>
            <a:r>
              <a:rPr lang="en-US" dirty="0"/>
              <a:t>i</a:t>
            </a:r>
            <a:r>
              <a:rPr lang="en-US" dirty="0" smtClean="0"/>
              <a:t>n Iraq</a:t>
            </a:r>
            <a:endParaRPr lang="en-US" dirty="0"/>
          </a:p>
        </p:txBody>
      </p:sp>
      <p:sp>
        <p:nvSpPr>
          <p:cNvPr id="3" name="Content Placeholder 2"/>
          <p:cNvSpPr>
            <a:spLocks noGrp="1"/>
          </p:cNvSpPr>
          <p:nvPr>
            <p:ph idx="1"/>
          </p:nvPr>
        </p:nvSpPr>
        <p:spPr>
          <a:xfrm>
            <a:off x="457200" y="1995986"/>
            <a:ext cx="8229600" cy="3695130"/>
          </a:xfrm>
        </p:spPr>
        <p:txBody>
          <a:bodyPr/>
          <a:lstStyle/>
          <a:p>
            <a:r>
              <a:rPr lang="en-US" dirty="0"/>
              <a:t>Cholera is endemic in Iraq, mostly in the Northern region. </a:t>
            </a:r>
            <a:endParaRPr lang="en-US" dirty="0" smtClean="0"/>
          </a:p>
          <a:p>
            <a:endParaRPr lang="en-US" dirty="0" smtClean="0"/>
          </a:p>
          <a:p>
            <a:r>
              <a:rPr lang="en-US" dirty="0" smtClean="0"/>
              <a:t>The </a:t>
            </a:r>
            <a:r>
              <a:rPr lang="en-US" dirty="0"/>
              <a:t>country experienced </a:t>
            </a:r>
            <a:r>
              <a:rPr lang="en-US" dirty="0" smtClean="0"/>
              <a:t>a major </a:t>
            </a:r>
            <a:r>
              <a:rPr lang="en-US" dirty="0"/>
              <a:t>cholera </a:t>
            </a:r>
            <a:r>
              <a:rPr lang="en-US" dirty="0" smtClean="0"/>
              <a:t>epidemic </a:t>
            </a:r>
            <a:r>
              <a:rPr lang="en-US" dirty="0"/>
              <a:t>in 2007 </a:t>
            </a:r>
            <a:endParaRPr lang="en-US" dirty="0" smtClean="0"/>
          </a:p>
          <a:p>
            <a:pPr lvl="1"/>
            <a:r>
              <a:rPr lang="en-US" b="1" dirty="0" smtClean="0">
                <a:latin typeface="Calibri" panose="020F0502020204030204" pitchFamily="34" charset="0"/>
              </a:rPr>
              <a:t>4,690 </a:t>
            </a:r>
            <a:r>
              <a:rPr lang="en-US" b="1" dirty="0">
                <a:latin typeface="Calibri" panose="020F0502020204030204" pitchFamily="34" charset="0"/>
              </a:rPr>
              <a:t>confirmed </a:t>
            </a:r>
            <a:r>
              <a:rPr lang="en-US" b="1" dirty="0" smtClean="0">
                <a:latin typeface="Calibri" panose="020F0502020204030204" pitchFamily="34" charset="0"/>
              </a:rPr>
              <a:t>cases including </a:t>
            </a:r>
            <a:r>
              <a:rPr lang="en-US" b="1" dirty="0">
                <a:latin typeface="Calibri" panose="020F0502020204030204" pitchFamily="34" charset="0"/>
              </a:rPr>
              <a:t>24 deaths. </a:t>
            </a:r>
            <a:endParaRPr lang="en-US" b="1" dirty="0" smtClean="0">
              <a:latin typeface="Calibri" panose="020F0502020204030204" pitchFamily="34" charset="0"/>
            </a:endParaRPr>
          </a:p>
          <a:p>
            <a:pPr lvl="1"/>
            <a:endParaRPr lang="en-US" b="1" dirty="0" smtClean="0">
              <a:latin typeface="Calibri" panose="020F0502020204030204" pitchFamily="34" charset="0"/>
            </a:endParaRPr>
          </a:p>
          <a:p>
            <a:r>
              <a:rPr lang="en-US" dirty="0" smtClean="0"/>
              <a:t>Additional outbreaks </a:t>
            </a:r>
            <a:r>
              <a:rPr lang="en-US" dirty="0"/>
              <a:t>have been reported in </a:t>
            </a:r>
            <a:r>
              <a:rPr lang="en-US" dirty="0" smtClean="0"/>
              <a:t>2008, 2012 and 2015</a:t>
            </a:r>
            <a:endParaRPr lang="en-US" dirty="0"/>
          </a:p>
        </p:txBody>
      </p:sp>
    </p:spTree>
    <p:extLst>
      <p:ext uri="{BB962C8B-B14F-4D97-AF65-F5344CB8AC3E}">
        <p14:creationId xmlns:p14="http://schemas.microsoft.com/office/powerpoint/2010/main" val="322823714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325" y="621454"/>
            <a:ext cx="7543800" cy="872495"/>
          </a:xfrm>
        </p:spPr>
        <p:txBody>
          <a:bodyPr/>
          <a:lstStyle/>
          <a:p>
            <a:r>
              <a:rPr lang="en-US" sz="2000" b="1" dirty="0">
                <a:solidFill>
                  <a:schemeClr val="bg1"/>
                </a:solidFill>
              </a:rPr>
              <a:t>Table </a:t>
            </a:r>
            <a:r>
              <a:rPr lang="en-US" sz="2000" b="1" dirty="0" smtClean="0">
                <a:solidFill>
                  <a:schemeClr val="bg1"/>
                </a:solidFill>
              </a:rPr>
              <a:t>12.</a:t>
            </a:r>
            <a:r>
              <a:rPr lang="en-US" sz="2000" dirty="0" smtClean="0">
                <a:solidFill>
                  <a:schemeClr val="bg1"/>
                </a:solidFill>
              </a:rPr>
              <a:t> </a:t>
            </a:r>
            <a:r>
              <a:rPr lang="en-US" sz="2000" dirty="0">
                <a:solidFill>
                  <a:schemeClr val="bg1"/>
                </a:solidFill>
              </a:rPr>
              <a:t>Specific primary and secondary water sources reported by households during the OCV campaign</a:t>
            </a:r>
            <a:br>
              <a:rPr lang="en-US" sz="2000" dirty="0">
                <a:solidFill>
                  <a:schemeClr val="bg1"/>
                </a:solidFill>
              </a:rPr>
            </a:br>
            <a:endParaRPr lang="en-US" sz="2000" dirty="0">
              <a:solidFill>
                <a:schemeClr val="bg1"/>
              </a:solidFill>
            </a:endParaRPr>
          </a:p>
        </p:txBody>
      </p:sp>
      <p:graphicFrame>
        <p:nvGraphicFramePr>
          <p:cNvPr id="4" name="Content Placeholder 3"/>
          <p:cNvGraphicFramePr>
            <a:graphicFrameLocks noGrp="1"/>
          </p:cNvGraphicFramePr>
          <p:nvPr>
            <p:ph idx="1"/>
            <p:extLst/>
          </p:nvPr>
        </p:nvGraphicFramePr>
        <p:xfrm>
          <a:off x="1275008" y="1700011"/>
          <a:ext cx="6967470" cy="4235227"/>
        </p:xfrm>
        <a:graphic>
          <a:graphicData uri="http://schemas.openxmlformats.org/drawingml/2006/table">
            <a:tbl>
              <a:tblPr firstRow="1" firstCol="1" bandRow="1">
                <a:tableStyleId>{5C22544A-7EE6-4342-B048-85BDC9FD1C3A}</a:tableStyleId>
              </a:tblPr>
              <a:tblGrid>
                <a:gridCol w="2565774"/>
                <a:gridCol w="948058"/>
                <a:gridCol w="1557523"/>
                <a:gridCol w="1896115"/>
              </a:tblGrid>
              <a:tr h="225634">
                <a:tc>
                  <a:txBody>
                    <a:bodyPr/>
                    <a:lstStyle/>
                    <a:p>
                      <a:pPr marL="0" marR="0">
                        <a:lnSpc>
                          <a:spcPct val="115000"/>
                        </a:lnSpc>
                        <a:spcBef>
                          <a:spcPts val="0"/>
                        </a:spcBef>
                        <a:spcAft>
                          <a:spcPts val="0"/>
                        </a:spcAft>
                      </a:pPr>
                      <a:r>
                        <a:rPr lang="en-US" sz="1100" dirty="0">
                          <a:solidFill>
                            <a:sysClr val="windowText" lastClr="000000"/>
                          </a:solidFill>
                          <a:effectLst/>
                        </a:rPr>
                        <a:t>Primary water source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ysClr val="windowText" lastClr="000000"/>
                          </a:solidFill>
                          <a:effectLst/>
                        </a:rPr>
                        <a:t>Frequency</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ysClr val="windowText" lastClr="000000"/>
                          </a:solidFill>
                          <a:effectLst/>
                        </a:rPr>
                        <a:t>Weighted estimate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ysClr val="windowText" lastClr="000000"/>
                          </a:solidFill>
                          <a:effectLst/>
                        </a:rPr>
                        <a:t>95% Confidence Interval</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220365">
                <a:tc>
                  <a:txBody>
                    <a:bodyPr/>
                    <a:lstStyle/>
                    <a:p>
                      <a:pPr marL="0" marR="0">
                        <a:lnSpc>
                          <a:spcPct val="115000"/>
                        </a:lnSpc>
                        <a:spcBef>
                          <a:spcPts val="0"/>
                        </a:spcBef>
                        <a:spcAft>
                          <a:spcPts val="0"/>
                        </a:spcAft>
                      </a:pPr>
                      <a:r>
                        <a:rPr lang="en-US" sz="1100" dirty="0">
                          <a:solidFill>
                            <a:sysClr val="windowText" lastClr="000000"/>
                          </a:solidFill>
                          <a:effectLst/>
                        </a:rPr>
                        <a:t>Piped water, in house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1734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71%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(66%, 76%)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dirty="0">
                          <a:solidFill>
                            <a:sysClr val="windowText" lastClr="000000"/>
                          </a:solidFill>
                          <a:effectLst/>
                        </a:rPr>
                        <a:t>Piped water, public</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825</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(11%, 17%)</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dirty="0">
                          <a:solidFill>
                            <a:sysClr val="windowText" lastClr="000000"/>
                          </a:solidFill>
                          <a:effectLst/>
                        </a:rPr>
                        <a:t>Water truck/water vendor </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1185</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(9%, 14%)</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a:solidFill>
                            <a:sysClr val="windowText" lastClr="000000"/>
                          </a:solidFill>
                          <a:effectLst/>
                        </a:rPr>
                        <a:t>Bottled water</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651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 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431695">
                <a:tc>
                  <a:txBody>
                    <a:bodyPr/>
                    <a:lstStyle/>
                    <a:p>
                      <a:pPr marL="0" marR="0">
                        <a:lnSpc>
                          <a:spcPct val="115000"/>
                        </a:lnSpc>
                        <a:spcBef>
                          <a:spcPts val="0"/>
                        </a:spcBef>
                        <a:spcAft>
                          <a:spcPts val="0"/>
                        </a:spcAft>
                      </a:pPr>
                      <a:r>
                        <a:rPr lang="en-US" sz="1100">
                          <a:solidFill>
                            <a:sysClr val="windowText" lastClr="000000"/>
                          </a:solidFill>
                          <a:effectLst/>
                        </a:rPr>
                        <a:t>River/stream/lake/irrigation canal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0.3%)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a:solidFill>
                            <a:sysClr val="windowText" lastClr="000000"/>
                          </a:solidFill>
                          <a:effectLst/>
                        </a:rPr>
                        <a:t>Well, unprotected</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0.2%)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a:solidFill>
                            <a:sysClr val="windowText" lastClr="000000"/>
                          </a:solidFill>
                          <a:effectLst/>
                        </a:rPr>
                        <a:t>Spring water, unprotected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0.2%)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61405">
                <a:tc>
                  <a:txBody>
                    <a:bodyPr/>
                    <a:lstStyle/>
                    <a:p>
                      <a:pPr marL="0" marR="0">
                        <a:lnSpc>
                          <a:spcPct val="115000"/>
                        </a:lnSpc>
                        <a:spcBef>
                          <a:spcPts val="0"/>
                        </a:spcBef>
                        <a:spcAft>
                          <a:spcPts val="0"/>
                        </a:spcAft>
                      </a:pPr>
                      <a:r>
                        <a:rPr lang="en-US" sz="1100" dirty="0">
                          <a:solidFill>
                            <a:sysClr val="windowText" lastClr="000000"/>
                          </a:solidFill>
                          <a:effectLst/>
                        </a:rPr>
                        <a:t>Secondary water source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marL="0" marR="0" algn="ctr">
                        <a:lnSpc>
                          <a:spcPct val="115000"/>
                        </a:lnSpc>
                        <a:spcBef>
                          <a:spcPts val="0"/>
                        </a:spcBef>
                        <a:spcAft>
                          <a:spcPts val="0"/>
                        </a:spcAft>
                      </a:pPr>
                      <a:r>
                        <a:rPr lang="en-US" sz="1100">
                          <a:solidFill>
                            <a:sysClr val="windowText" lastClr="000000"/>
                          </a:solidFill>
                          <a:effectLst/>
                        </a:rPr>
                        <a:t>Frequency</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marL="0" marR="0" algn="ctr">
                        <a:lnSpc>
                          <a:spcPct val="115000"/>
                        </a:lnSpc>
                        <a:spcBef>
                          <a:spcPts val="0"/>
                        </a:spcBef>
                        <a:spcAft>
                          <a:spcPts val="0"/>
                        </a:spcAft>
                      </a:pPr>
                      <a:r>
                        <a:rPr lang="en-US" sz="1100">
                          <a:solidFill>
                            <a:sysClr val="windowText" lastClr="000000"/>
                          </a:solidFill>
                          <a:effectLst/>
                        </a:rPr>
                        <a:t>Weighted estimate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95% Confidence Interval</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r>
              <a:tr h="220365">
                <a:tc>
                  <a:txBody>
                    <a:bodyPr/>
                    <a:lstStyle/>
                    <a:p>
                      <a:pPr marL="0" marR="0">
                        <a:lnSpc>
                          <a:spcPct val="115000"/>
                        </a:lnSpc>
                        <a:spcBef>
                          <a:spcPts val="0"/>
                        </a:spcBef>
                        <a:spcAft>
                          <a:spcPts val="0"/>
                        </a:spcAft>
                      </a:pPr>
                      <a:r>
                        <a:rPr lang="en-US" sz="1100" dirty="0">
                          <a:solidFill>
                            <a:sysClr val="windowText" lastClr="000000"/>
                          </a:solidFill>
                          <a:effectLst/>
                        </a:rPr>
                        <a:t>Piped water, in house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737</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34%</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(29%, 39%)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a:solidFill>
                            <a:sysClr val="windowText" lastClr="000000"/>
                          </a:solidFill>
                          <a:effectLst/>
                        </a:rPr>
                        <a:t>Water truck/ water vendor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923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(20%, 31%)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a:solidFill>
                            <a:sysClr val="windowText" lastClr="000000"/>
                          </a:solidFill>
                          <a:effectLst/>
                        </a:rPr>
                        <a:t>Piped water, public</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779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(14%, 17%)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a:solidFill>
                            <a:sysClr val="windowText" lastClr="000000"/>
                          </a:solidFill>
                          <a:effectLst/>
                        </a:rPr>
                        <a:t>Bottled water</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1591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 16%)</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a:solidFill>
                            <a:sysClr val="windowText" lastClr="000000"/>
                          </a:solidFill>
                          <a:effectLst/>
                        </a:rPr>
                        <a:t>Well, protected</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57</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(7%, 14%)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a:solidFill>
                            <a:sysClr val="windowText" lastClr="000000"/>
                          </a:solidFill>
                          <a:effectLst/>
                        </a:rPr>
                        <a:t>Well, unprotected</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175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 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a:solidFill>
                            <a:sysClr val="windowText" lastClr="000000"/>
                          </a:solidFill>
                          <a:effectLst/>
                        </a:rPr>
                        <a:t>Second source not available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105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(0.4%, 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20365">
                <a:tc>
                  <a:txBody>
                    <a:bodyPr/>
                    <a:lstStyle/>
                    <a:p>
                      <a:pPr marL="0" marR="0">
                        <a:lnSpc>
                          <a:spcPct val="115000"/>
                        </a:lnSpc>
                        <a:spcBef>
                          <a:spcPts val="0"/>
                        </a:spcBef>
                        <a:spcAft>
                          <a:spcPts val="0"/>
                        </a:spcAft>
                      </a:pPr>
                      <a:r>
                        <a:rPr lang="en-US" sz="1100">
                          <a:solidFill>
                            <a:sysClr val="windowText" lastClr="000000"/>
                          </a:solidFill>
                          <a:effectLst/>
                        </a:rPr>
                        <a:t>Other</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(0.3%, 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31383">
                <a:tc>
                  <a:txBody>
                    <a:bodyPr/>
                    <a:lstStyle/>
                    <a:p>
                      <a:pPr marL="0" marR="0">
                        <a:lnSpc>
                          <a:spcPct val="115000"/>
                        </a:lnSpc>
                        <a:spcBef>
                          <a:spcPts val="0"/>
                        </a:spcBef>
                        <a:spcAft>
                          <a:spcPts val="0"/>
                        </a:spcAft>
                      </a:pPr>
                      <a:r>
                        <a:rPr lang="en-US" sz="1100">
                          <a:solidFill>
                            <a:sysClr val="windowText" lastClr="000000"/>
                          </a:solidFill>
                          <a:effectLst/>
                        </a:rPr>
                        <a:t>Spring water, unprotected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0.2%)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Tree>
    <p:extLst>
      <p:ext uri="{BB962C8B-B14F-4D97-AF65-F5344CB8AC3E}">
        <p14:creationId xmlns:p14="http://schemas.microsoft.com/office/powerpoint/2010/main" val="12262491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12" y="672970"/>
            <a:ext cx="7543800" cy="1027041"/>
          </a:xfrm>
        </p:spPr>
        <p:txBody>
          <a:bodyPr/>
          <a:lstStyle/>
          <a:p>
            <a:r>
              <a:rPr lang="en-US" sz="2000" b="1" dirty="0">
                <a:solidFill>
                  <a:schemeClr val="bg1"/>
                </a:solidFill>
              </a:rPr>
              <a:t>Table </a:t>
            </a:r>
            <a:r>
              <a:rPr lang="en-US" sz="2000" b="1" dirty="0" smtClean="0">
                <a:solidFill>
                  <a:schemeClr val="bg1"/>
                </a:solidFill>
              </a:rPr>
              <a:t>13.</a:t>
            </a:r>
            <a:r>
              <a:rPr lang="en-US" sz="2000" dirty="0" smtClean="0">
                <a:solidFill>
                  <a:schemeClr val="bg1"/>
                </a:solidFill>
              </a:rPr>
              <a:t> </a:t>
            </a:r>
            <a:r>
              <a:rPr lang="en-US" sz="2000" dirty="0">
                <a:solidFill>
                  <a:schemeClr val="bg1"/>
                </a:solidFill>
              </a:rPr>
              <a:t>Specific sources of sanitation reported among households during the OCV campaign</a:t>
            </a:r>
            <a:r>
              <a:rPr lang="en-US" dirty="0"/>
              <a:t/>
            </a:r>
            <a:br>
              <a:rPr lang="en-US" dirty="0"/>
            </a:br>
            <a:endParaRPr lang="en-US" dirty="0"/>
          </a:p>
        </p:txBody>
      </p:sp>
      <p:graphicFrame>
        <p:nvGraphicFramePr>
          <p:cNvPr id="4" name="Table 3"/>
          <p:cNvGraphicFramePr>
            <a:graphicFrameLocks noGrp="1"/>
          </p:cNvGraphicFramePr>
          <p:nvPr>
            <p:extLst/>
          </p:nvPr>
        </p:nvGraphicFramePr>
        <p:xfrm>
          <a:off x="913112" y="2176529"/>
          <a:ext cx="7543800" cy="3142733"/>
        </p:xfrm>
        <a:graphic>
          <a:graphicData uri="http://schemas.openxmlformats.org/drawingml/2006/table">
            <a:tbl>
              <a:tblPr firstRow="1" firstCol="1" bandRow="1">
                <a:tableStyleId>{5C22544A-7EE6-4342-B048-85BDC9FD1C3A}</a:tableStyleId>
              </a:tblPr>
              <a:tblGrid>
                <a:gridCol w="2940541"/>
                <a:gridCol w="931429"/>
                <a:gridCol w="1524156"/>
                <a:gridCol w="2147674"/>
              </a:tblGrid>
              <a:tr h="332875">
                <a:tc>
                  <a:txBody>
                    <a:bodyPr/>
                    <a:lstStyle/>
                    <a:p>
                      <a:pPr marL="0" marR="0">
                        <a:lnSpc>
                          <a:spcPct val="115000"/>
                        </a:lnSpc>
                        <a:spcBef>
                          <a:spcPts val="0"/>
                        </a:spcBef>
                        <a:spcAft>
                          <a:spcPts val="0"/>
                        </a:spcAft>
                      </a:pPr>
                      <a:r>
                        <a:rPr lang="en-US" sz="1100" dirty="0">
                          <a:solidFill>
                            <a:sysClr val="windowText" lastClr="000000"/>
                          </a:solidFill>
                          <a:effectLst/>
                        </a:rPr>
                        <a:t>Sources of sanitation</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Frequency</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Weighted estimate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95% Confidence Interval</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307977">
                <a:tc>
                  <a:txBody>
                    <a:bodyPr/>
                    <a:lstStyle/>
                    <a:p>
                      <a:pPr marL="0" marR="0">
                        <a:lnSpc>
                          <a:spcPct val="115000"/>
                        </a:lnSpc>
                        <a:spcBef>
                          <a:spcPts val="0"/>
                        </a:spcBef>
                        <a:spcAft>
                          <a:spcPts val="0"/>
                        </a:spcAft>
                      </a:pPr>
                      <a:r>
                        <a:rPr lang="en-US" sz="1100" dirty="0">
                          <a:solidFill>
                            <a:sysClr val="windowText" lastClr="000000"/>
                          </a:solidFill>
                          <a:effectLst/>
                        </a:rPr>
                        <a:t>Pit latrine with cement slab</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1531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(50%, 62%)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07977">
                <a:tc>
                  <a:txBody>
                    <a:bodyPr/>
                    <a:lstStyle/>
                    <a:p>
                      <a:pPr marL="0" marR="0">
                        <a:lnSpc>
                          <a:spcPct val="115000"/>
                        </a:lnSpc>
                        <a:spcBef>
                          <a:spcPts val="0"/>
                        </a:spcBef>
                        <a:spcAft>
                          <a:spcPts val="0"/>
                        </a:spcAft>
                      </a:pPr>
                      <a:r>
                        <a:rPr lang="en-US" sz="1100" dirty="0">
                          <a:solidFill>
                            <a:sysClr val="windowText" lastClr="000000"/>
                          </a:solidFill>
                          <a:effectLst/>
                        </a:rPr>
                        <a:t>Flush, connected to system</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941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(21%, 31%)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92579">
                <a:tc>
                  <a:txBody>
                    <a:bodyPr/>
                    <a:lstStyle/>
                    <a:p>
                      <a:pPr marL="0" marR="0">
                        <a:lnSpc>
                          <a:spcPct val="115000"/>
                        </a:lnSpc>
                        <a:spcBef>
                          <a:spcPts val="0"/>
                        </a:spcBef>
                        <a:spcAft>
                          <a:spcPts val="0"/>
                        </a:spcAft>
                      </a:pPr>
                      <a:r>
                        <a:rPr lang="en-US" sz="1100" dirty="0">
                          <a:solidFill>
                            <a:sysClr val="windowText" lastClr="000000"/>
                          </a:solidFill>
                          <a:effectLst/>
                        </a:rPr>
                        <a:t>Flush, connected to septic pits </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1226</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(9%, 13%)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07977">
                <a:tc>
                  <a:txBody>
                    <a:bodyPr/>
                    <a:lstStyle/>
                    <a:p>
                      <a:pPr marL="0" marR="0">
                        <a:lnSpc>
                          <a:spcPct val="115000"/>
                        </a:lnSpc>
                        <a:spcBef>
                          <a:spcPts val="0"/>
                        </a:spcBef>
                        <a:spcAft>
                          <a:spcPts val="0"/>
                        </a:spcAft>
                      </a:pPr>
                      <a:r>
                        <a:rPr lang="en-US" sz="1100">
                          <a:solidFill>
                            <a:sysClr val="windowText" lastClr="000000"/>
                          </a:solidFill>
                          <a:effectLst/>
                        </a:rPr>
                        <a:t>Pit latrine, without cement slab</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151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 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07977">
                <a:tc>
                  <a:txBody>
                    <a:bodyPr/>
                    <a:lstStyle/>
                    <a:p>
                      <a:pPr marL="0" marR="0">
                        <a:lnSpc>
                          <a:spcPct val="115000"/>
                        </a:lnSpc>
                        <a:spcBef>
                          <a:spcPts val="0"/>
                        </a:spcBef>
                        <a:spcAft>
                          <a:spcPts val="0"/>
                        </a:spcAft>
                      </a:pPr>
                      <a:r>
                        <a:rPr lang="en-US" sz="1100">
                          <a:solidFill>
                            <a:sysClr val="windowText" lastClr="000000"/>
                          </a:solidFill>
                          <a:effectLst/>
                        </a:rPr>
                        <a:t>Flush, connected to latrines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310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 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07977">
                <a:tc>
                  <a:txBody>
                    <a:bodyPr/>
                    <a:lstStyle/>
                    <a:p>
                      <a:pPr marL="0" marR="0">
                        <a:lnSpc>
                          <a:spcPct val="115000"/>
                        </a:lnSpc>
                        <a:spcBef>
                          <a:spcPts val="0"/>
                        </a:spcBef>
                        <a:spcAft>
                          <a:spcPts val="0"/>
                        </a:spcAft>
                      </a:pPr>
                      <a:r>
                        <a:rPr lang="en-US" sz="1100">
                          <a:solidFill>
                            <a:sysClr val="windowText" lastClr="000000"/>
                          </a:solidFill>
                          <a:effectLst/>
                        </a:rPr>
                        <a:t>Bucket toilet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210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 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46041">
                <a:tc>
                  <a:txBody>
                    <a:bodyPr/>
                    <a:lstStyle/>
                    <a:p>
                      <a:pPr marL="0" marR="0">
                        <a:lnSpc>
                          <a:spcPct val="115000"/>
                        </a:lnSpc>
                        <a:spcBef>
                          <a:spcPts val="0"/>
                        </a:spcBef>
                        <a:spcAft>
                          <a:spcPts val="0"/>
                        </a:spcAft>
                      </a:pPr>
                      <a:r>
                        <a:rPr lang="en-US" sz="1100" dirty="0">
                          <a:solidFill>
                            <a:sysClr val="windowText" lastClr="000000"/>
                          </a:solidFill>
                          <a:effectLst/>
                        </a:rPr>
                        <a:t>Pit latrine, ventilated and ameliorated</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(0.2%, 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07977">
                <a:tc>
                  <a:txBody>
                    <a:bodyPr/>
                    <a:lstStyle/>
                    <a:p>
                      <a:pPr marL="0" marR="0">
                        <a:lnSpc>
                          <a:spcPct val="115000"/>
                        </a:lnSpc>
                        <a:spcBef>
                          <a:spcPts val="0"/>
                        </a:spcBef>
                        <a:spcAft>
                          <a:spcPts val="0"/>
                        </a:spcAft>
                      </a:pPr>
                      <a:r>
                        <a:rPr lang="en-US" sz="1100">
                          <a:solidFill>
                            <a:sysClr val="windowText" lastClr="000000"/>
                          </a:solidFill>
                          <a:effectLst/>
                        </a:rPr>
                        <a:t>Hanging toilet/Hanging latrine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0.2%)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23376">
                <a:tc>
                  <a:txBody>
                    <a:bodyPr/>
                    <a:lstStyle/>
                    <a:p>
                      <a:pPr marL="0" marR="0">
                        <a:lnSpc>
                          <a:spcPct val="115000"/>
                        </a:lnSpc>
                        <a:spcBef>
                          <a:spcPts val="0"/>
                        </a:spcBef>
                        <a:spcAft>
                          <a:spcPts val="0"/>
                        </a:spcAft>
                      </a:pPr>
                      <a:r>
                        <a:rPr lang="en-US" sz="1100" dirty="0">
                          <a:solidFill>
                            <a:sysClr val="windowText" lastClr="000000"/>
                          </a:solidFill>
                          <a:effectLst/>
                        </a:rPr>
                        <a:t>Other</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4</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&lt;1%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(&lt;0.1%, 0.2%)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Tree>
    <p:extLst>
      <p:ext uri="{BB962C8B-B14F-4D97-AF65-F5344CB8AC3E}">
        <p14:creationId xmlns:p14="http://schemas.microsoft.com/office/powerpoint/2010/main" val="12928325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370" y="869547"/>
            <a:ext cx="7543800" cy="766019"/>
          </a:xfrm>
        </p:spPr>
        <p:txBody>
          <a:bodyPr>
            <a:normAutofit/>
          </a:bodyPr>
          <a:lstStyle/>
          <a:p>
            <a:r>
              <a:rPr lang="en-US" sz="2000" dirty="0">
                <a:solidFill>
                  <a:schemeClr val="bg1"/>
                </a:solidFill>
              </a:rPr>
              <a:t>Table </a:t>
            </a:r>
            <a:r>
              <a:rPr lang="en-US" sz="2000" dirty="0" smtClean="0">
                <a:solidFill>
                  <a:schemeClr val="bg1"/>
                </a:solidFill>
              </a:rPr>
              <a:t>14. </a:t>
            </a:r>
            <a:r>
              <a:rPr lang="en-US" sz="2000" dirty="0">
                <a:solidFill>
                  <a:schemeClr val="bg1"/>
                </a:solidFill>
              </a:rPr>
              <a:t>Overall estimate of oral cholera vaccination coverage by vaccination card status, Iraq, 2015</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9132742"/>
              </p:ext>
            </p:extLst>
          </p:nvPr>
        </p:nvGraphicFramePr>
        <p:xfrm>
          <a:off x="851199" y="2272426"/>
          <a:ext cx="7584142" cy="2046627"/>
        </p:xfrm>
        <a:graphic>
          <a:graphicData uri="http://schemas.openxmlformats.org/drawingml/2006/table">
            <a:tbl>
              <a:tblPr firstRow="1" firstCol="1" bandRow="1">
                <a:tableStyleId>{5C22544A-7EE6-4342-B048-85BDC9FD1C3A}</a:tableStyleId>
              </a:tblPr>
              <a:tblGrid>
                <a:gridCol w="2532416"/>
                <a:gridCol w="1231565"/>
                <a:gridCol w="1292113"/>
                <a:gridCol w="1292113"/>
                <a:gridCol w="1235935"/>
              </a:tblGrid>
              <a:tr h="406117">
                <a:tc>
                  <a:txBody>
                    <a:bodyPr/>
                    <a:lstStyle/>
                    <a:p>
                      <a:pPr marL="0" marR="0" algn="ctr">
                        <a:lnSpc>
                          <a:spcPct val="115000"/>
                        </a:lnSpc>
                        <a:spcBef>
                          <a:spcPts val="0"/>
                        </a:spcBef>
                        <a:spcAft>
                          <a:spcPts val="0"/>
                        </a:spcAft>
                      </a:pPr>
                      <a:r>
                        <a:rPr lang="en-US" sz="1100" dirty="0">
                          <a:solidFill>
                            <a:sysClr val="windowText" lastClr="000000"/>
                          </a:solidFill>
                          <a:effectLst/>
                        </a:rPr>
                        <a:t>Number of doses</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2 Card (n=1498)</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1 card (n=724)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ysClr val="windowText" lastClr="000000"/>
                          </a:solidFill>
                          <a:effectLst/>
                        </a:rPr>
                        <a:t>Recall (n=2765)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ysClr val="windowText" lastClr="000000"/>
                          </a:solidFill>
                          <a:effectLst/>
                        </a:rPr>
                        <a:t>Total</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406117">
                <a:tc>
                  <a:txBody>
                    <a:bodyPr/>
                    <a:lstStyle/>
                    <a:p>
                      <a:pPr marL="0" marR="0" algn="ctr">
                        <a:lnSpc>
                          <a:spcPct val="115000"/>
                        </a:lnSpc>
                        <a:spcBef>
                          <a:spcPts val="0"/>
                        </a:spcBef>
                        <a:spcAft>
                          <a:spcPts val="0"/>
                        </a:spcAft>
                      </a:pPr>
                      <a:r>
                        <a:rPr lang="en-US" sz="1100" dirty="0">
                          <a:solidFill>
                            <a:sysClr val="windowText" lastClr="000000"/>
                          </a:solidFill>
                          <a:effectLst/>
                        </a:rPr>
                        <a:t>2 (n=3523)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87%</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406117">
                <a:tc>
                  <a:txBody>
                    <a:bodyPr/>
                    <a:lstStyle/>
                    <a:p>
                      <a:pPr marL="0" marR="0" algn="ctr">
                        <a:lnSpc>
                          <a:spcPct val="115000"/>
                        </a:lnSpc>
                        <a:spcBef>
                          <a:spcPts val="0"/>
                        </a:spcBef>
                        <a:spcAft>
                          <a:spcPts val="0"/>
                        </a:spcAft>
                      </a:pPr>
                      <a:r>
                        <a:rPr lang="en-US" sz="1100">
                          <a:solidFill>
                            <a:sysClr val="windowText" lastClr="000000"/>
                          </a:solidFill>
                          <a:effectLst/>
                        </a:rPr>
                        <a:t>1 (n=745)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 </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8%</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406117">
                <a:tc>
                  <a:txBody>
                    <a:bodyPr/>
                    <a:lstStyle/>
                    <a:p>
                      <a:pPr marL="0" marR="0" algn="ctr">
                        <a:lnSpc>
                          <a:spcPct val="115000"/>
                        </a:lnSpc>
                        <a:spcBef>
                          <a:spcPts val="0"/>
                        </a:spcBef>
                        <a:spcAft>
                          <a:spcPts val="0"/>
                        </a:spcAft>
                      </a:pPr>
                      <a:r>
                        <a:rPr lang="en-US" sz="1100">
                          <a:solidFill>
                            <a:sysClr val="windowText" lastClr="000000"/>
                          </a:solidFill>
                          <a:effectLst/>
                        </a:rPr>
                        <a:t>0 (n=739)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4%</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422159">
                <a:tc>
                  <a:txBody>
                    <a:bodyPr/>
                    <a:lstStyle/>
                    <a:p>
                      <a:pPr marL="0" marR="0">
                        <a:lnSpc>
                          <a:spcPct val="115000"/>
                        </a:lnSpc>
                        <a:spcBef>
                          <a:spcPts val="0"/>
                        </a:spcBef>
                        <a:spcAft>
                          <a:spcPts val="0"/>
                        </a:spcAft>
                      </a:pPr>
                      <a:r>
                        <a:rPr lang="en-US" sz="1100">
                          <a:solidFill>
                            <a:sysClr val="windowText" lastClr="000000"/>
                          </a:solidFill>
                          <a:effectLst/>
                        </a:rPr>
                        <a:t>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47%</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99%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5" name="Rectangle 1"/>
          <p:cNvSpPr>
            <a:spLocks noChangeArrowheads="1"/>
          </p:cNvSpPr>
          <p:nvPr/>
        </p:nvSpPr>
        <p:spPr bwMode="auto">
          <a:xfrm>
            <a:off x="-1275910" y="918115"/>
            <a:ext cx="1198481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endParaRPr lang="en-US" sz="1350"/>
          </a:p>
        </p:txBody>
      </p:sp>
      <p:sp>
        <p:nvSpPr>
          <p:cNvPr id="6" name="TextBox 5"/>
          <p:cNvSpPr txBox="1"/>
          <p:nvPr/>
        </p:nvSpPr>
        <p:spPr>
          <a:xfrm>
            <a:off x="6116143" y="4426010"/>
            <a:ext cx="2299027" cy="261610"/>
          </a:xfrm>
          <a:prstGeom prst="rect">
            <a:avLst/>
          </a:prstGeom>
          <a:noFill/>
        </p:spPr>
        <p:txBody>
          <a:bodyPr wrap="none" rtlCol="0">
            <a:spAutoFit/>
          </a:bodyPr>
          <a:lstStyle/>
          <a:p>
            <a:r>
              <a:rPr lang="en-US" sz="1100" dirty="0">
                <a:solidFill>
                  <a:schemeClr val="bg1"/>
                </a:solidFill>
              </a:rPr>
              <a:t>*1% don't remember / incomplete </a:t>
            </a:r>
          </a:p>
        </p:txBody>
      </p:sp>
    </p:spTree>
    <p:extLst>
      <p:ext uri="{BB962C8B-B14F-4D97-AF65-F5344CB8AC3E}">
        <p14:creationId xmlns:p14="http://schemas.microsoft.com/office/powerpoint/2010/main" val="2609488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3895" y="972258"/>
            <a:ext cx="7543800" cy="752487"/>
          </a:xfrm>
        </p:spPr>
        <p:txBody>
          <a:bodyPr>
            <a:noAutofit/>
          </a:bodyPr>
          <a:lstStyle/>
          <a:p>
            <a:r>
              <a:rPr lang="en-US" sz="2000" dirty="0">
                <a:solidFill>
                  <a:schemeClr val="bg1"/>
                </a:solidFill>
              </a:rPr>
              <a:t>Table </a:t>
            </a:r>
            <a:r>
              <a:rPr lang="en-US" sz="2000" dirty="0" smtClean="0">
                <a:solidFill>
                  <a:schemeClr val="bg1"/>
                </a:solidFill>
              </a:rPr>
              <a:t>15. </a:t>
            </a:r>
            <a:r>
              <a:rPr lang="en-US" sz="2000" dirty="0">
                <a:solidFill>
                  <a:schemeClr val="bg1"/>
                </a:solidFill>
              </a:rPr>
              <a:t>Did you (or child) spit part of the first or second dose of the vaccine due to bad taste?</a:t>
            </a:r>
            <a:r>
              <a:rPr lang="en-US" sz="2000" dirty="0"/>
              <a:t/>
            </a:r>
            <a:br>
              <a:rPr lang="en-US" sz="2000" dirty="0"/>
            </a:br>
            <a:endParaRPr lang="en-US" sz="2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12812647"/>
              </p:ext>
            </p:extLst>
          </p:nvPr>
        </p:nvGraphicFramePr>
        <p:xfrm>
          <a:off x="1338578" y="2536789"/>
          <a:ext cx="6734434" cy="2743199"/>
        </p:xfrm>
        <a:graphic>
          <a:graphicData uri="http://schemas.openxmlformats.org/drawingml/2006/table">
            <a:tbl>
              <a:tblPr firstRow="1" firstCol="1" bandRow="1">
                <a:tableStyleId>{5C22544A-7EE6-4342-B048-85BDC9FD1C3A}</a:tableStyleId>
              </a:tblPr>
              <a:tblGrid>
                <a:gridCol w="1511506"/>
                <a:gridCol w="1152337"/>
                <a:gridCol w="1421713"/>
                <a:gridCol w="2648878"/>
              </a:tblGrid>
              <a:tr h="455070">
                <a:tc>
                  <a:txBody>
                    <a:bodyPr/>
                    <a:lstStyle/>
                    <a:p>
                      <a:pPr marL="0" marR="0" algn="ctr">
                        <a:lnSpc>
                          <a:spcPct val="115000"/>
                        </a:lnSpc>
                        <a:spcBef>
                          <a:spcPts val="0"/>
                        </a:spcBef>
                        <a:spcAft>
                          <a:spcPts val="0"/>
                        </a:spcAft>
                      </a:pPr>
                      <a:r>
                        <a:rPr lang="en-US" sz="1100" dirty="0">
                          <a:solidFill>
                            <a:srgbClr val="000000"/>
                          </a:solidFill>
                          <a:effectLst/>
                        </a:rPr>
                        <a:t>Response</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rgbClr val="000000"/>
                          </a:solidFill>
                          <a:effectLst/>
                        </a:rPr>
                        <a:t>Frequency</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rgbClr val="000000"/>
                          </a:solidFill>
                          <a:effectLst/>
                        </a:rPr>
                        <a:t>Weighted estimate</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rgbClr val="000000"/>
                          </a:solidFill>
                          <a:effectLst/>
                        </a:rPr>
                        <a:t>95% Confidence Interval</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564970">
                <a:tc>
                  <a:txBody>
                    <a:bodyPr/>
                    <a:lstStyle/>
                    <a:p>
                      <a:pPr marL="0" marR="0" algn="ctr">
                        <a:lnSpc>
                          <a:spcPct val="115000"/>
                        </a:lnSpc>
                        <a:spcBef>
                          <a:spcPts val="0"/>
                        </a:spcBef>
                        <a:spcAft>
                          <a:spcPts val="0"/>
                        </a:spcAft>
                      </a:pPr>
                      <a:r>
                        <a:rPr lang="en-US" sz="1100" dirty="0">
                          <a:solidFill>
                            <a:srgbClr val="000000"/>
                          </a:solidFill>
                          <a:effectLst/>
                        </a:rPr>
                        <a:t>Yes</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rgbClr val="000000"/>
                          </a:solidFill>
                          <a:effectLst/>
                        </a:rPr>
                        <a:t>509</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rgbClr val="000000"/>
                          </a:solidFill>
                          <a:effectLst/>
                        </a:rPr>
                        <a:t>25%</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(22%, 28%)</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564970">
                <a:tc>
                  <a:txBody>
                    <a:bodyPr/>
                    <a:lstStyle/>
                    <a:p>
                      <a:pPr marL="0" marR="0" algn="ctr">
                        <a:lnSpc>
                          <a:spcPct val="115000"/>
                        </a:lnSpc>
                        <a:spcBef>
                          <a:spcPts val="0"/>
                        </a:spcBef>
                        <a:spcAft>
                          <a:spcPts val="0"/>
                        </a:spcAft>
                      </a:pPr>
                      <a:r>
                        <a:rPr lang="en-US" sz="1100">
                          <a:solidFill>
                            <a:srgbClr val="000000"/>
                          </a:solidFill>
                          <a:effectLst/>
                        </a:rPr>
                        <a:t>No</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3694</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rgbClr val="000000"/>
                          </a:solidFill>
                          <a:effectLst/>
                        </a:rPr>
                        <a:t>72%</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(69%, 75%)</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564970">
                <a:tc>
                  <a:txBody>
                    <a:bodyPr/>
                    <a:lstStyle/>
                    <a:p>
                      <a:pPr marL="0" marR="0" algn="ctr">
                        <a:lnSpc>
                          <a:spcPct val="115000"/>
                        </a:lnSpc>
                        <a:spcBef>
                          <a:spcPts val="0"/>
                        </a:spcBef>
                        <a:spcAft>
                          <a:spcPts val="0"/>
                        </a:spcAft>
                      </a:pPr>
                      <a:r>
                        <a:rPr lang="en-US" sz="1100">
                          <a:solidFill>
                            <a:srgbClr val="000000"/>
                          </a:solidFill>
                          <a:effectLst/>
                        </a:rPr>
                        <a:t>Don't know</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rgbClr val="000000"/>
                          </a:solidFill>
                          <a:effectLst/>
                        </a:rPr>
                        <a:t>41</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rgbClr val="000000"/>
                          </a:solidFill>
                          <a:effectLst/>
                        </a:rPr>
                        <a:t>1%</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(0.4%, 1%)</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593219">
                <a:tc>
                  <a:txBody>
                    <a:bodyPr/>
                    <a:lstStyle/>
                    <a:p>
                      <a:pPr marL="0" marR="0" algn="ctr">
                        <a:lnSpc>
                          <a:spcPct val="115000"/>
                        </a:lnSpc>
                        <a:spcBef>
                          <a:spcPts val="0"/>
                        </a:spcBef>
                        <a:spcAft>
                          <a:spcPts val="0"/>
                        </a:spcAft>
                      </a:pPr>
                      <a:r>
                        <a:rPr lang="en-US" sz="1100">
                          <a:solidFill>
                            <a:srgbClr val="000000"/>
                          </a:solidFill>
                          <a:effectLst/>
                        </a:rPr>
                        <a:t>Missing</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rgbClr val="000000"/>
                          </a:solidFill>
                          <a:effectLst/>
                        </a:rPr>
                        <a:t>30</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rgbClr val="000000"/>
                          </a:solidFill>
                          <a:effectLst/>
                        </a:rPr>
                        <a:t>2%</a:t>
                      </a:r>
                      <a:endPar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rgbClr val="000000"/>
                          </a:solidFill>
                          <a:effectLst/>
                        </a:rPr>
                        <a:t>(1%, 4%)</a:t>
                      </a:r>
                      <a:endParaRPr lang="en-US" sz="1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Tree>
    <p:extLst>
      <p:ext uri="{BB962C8B-B14F-4D97-AF65-F5344CB8AC3E}">
        <p14:creationId xmlns:p14="http://schemas.microsoft.com/office/powerpoint/2010/main" val="13844390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570811"/>
            <a:ext cx="7543800" cy="862574"/>
          </a:xfrm>
        </p:spPr>
        <p:txBody>
          <a:bodyPr>
            <a:normAutofit/>
          </a:bodyPr>
          <a:lstStyle/>
          <a:p>
            <a:r>
              <a:rPr lang="en-US" sz="2000" dirty="0">
                <a:solidFill>
                  <a:schemeClr val="bg1"/>
                </a:solidFill>
              </a:rPr>
              <a:t>Table </a:t>
            </a:r>
            <a:r>
              <a:rPr lang="en-US" sz="2000" dirty="0" smtClean="0">
                <a:solidFill>
                  <a:schemeClr val="bg1"/>
                </a:solidFill>
              </a:rPr>
              <a:t>16. </a:t>
            </a:r>
            <a:r>
              <a:rPr lang="en-US" sz="2000" dirty="0">
                <a:solidFill>
                  <a:schemeClr val="bg1"/>
                </a:solidFill>
              </a:rPr>
              <a:t>Availability of soap and hygiene practices reported among households during the OCV campaign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73474672"/>
              </p:ext>
            </p:extLst>
          </p:nvPr>
        </p:nvGraphicFramePr>
        <p:xfrm>
          <a:off x="457200" y="1922712"/>
          <a:ext cx="8254314" cy="3176631"/>
        </p:xfrm>
        <a:graphic>
          <a:graphicData uri="http://schemas.openxmlformats.org/drawingml/2006/table">
            <a:tbl>
              <a:tblPr firstRow="1" firstCol="1" bandRow="1">
                <a:tableStyleId>{5C22544A-7EE6-4342-B048-85BDC9FD1C3A}</a:tableStyleId>
              </a:tblPr>
              <a:tblGrid>
                <a:gridCol w="3929808"/>
                <a:gridCol w="963468"/>
                <a:gridCol w="1458097"/>
                <a:gridCol w="1902941"/>
              </a:tblGrid>
              <a:tr h="470650">
                <a:tc>
                  <a:txBody>
                    <a:bodyPr/>
                    <a:lstStyle/>
                    <a:p>
                      <a:pPr marL="0" marR="0">
                        <a:lnSpc>
                          <a:spcPct val="115000"/>
                        </a:lnSpc>
                        <a:spcBef>
                          <a:spcPts val="0"/>
                        </a:spcBef>
                        <a:spcAft>
                          <a:spcPts val="0"/>
                        </a:spcAft>
                      </a:pPr>
                      <a:r>
                        <a:rPr lang="en-US" sz="1100" dirty="0">
                          <a:solidFill>
                            <a:sysClr val="windowText" lastClr="000000"/>
                          </a:solidFill>
                          <a:effectLst/>
                        </a:rPr>
                        <a:t>Soap for handwashing</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Frequency</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Weighted estimate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95% Confidence Interval</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9557">
                <a:tc>
                  <a:txBody>
                    <a:bodyPr/>
                    <a:lstStyle/>
                    <a:p>
                      <a:pPr marL="0" marR="0">
                        <a:lnSpc>
                          <a:spcPct val="115000"/>
                        </a:lnSpc>
                        <a:spcBef>
                          <a:spcPts val="0"/>
                        </a:spcBef>
                        <a:spcAft>
                          <a:spcPts val="0"/>
                        </a:spcAft>
                      </a:pPr>
                      <a:r>
                        <a:rPr lang="en-US" sz="1100" dirty="0">
                          <a:solidFill>
                            <a:sysClr val="windowText" lastClr="000000"/>
                          </a:solidFill>
                          <a:effectLst/>
                        </a:rPr>
                        <a:t>Yes</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4079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88%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(84%, 92%)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r>
              <a:tr h="239557">
                <a:tc>
                  <a:txBody>
                    <a:bodyPr/>
                    <a:lstStyle/>
                    <a:p>
                      <a:pPr marL="0" marR="0">
                        <a:lnSpc>
                          <a:spcPct val="115000"/>
                        </a:lnSpc>
                        <a:spcBef>
                          <a:spcPts val="0"/>
                        </a:spcBef>
                        <a:spcAft>
                          <a:spcPts val="0"/>
                        </a:spcAft>
                      </a:pPr>
                      <a:r>
                        <a:rPr lang="en-US" sz="1100">
                          <a:solidFill>
                            <a:sysClr val="windowText" lastClr="000000"/>
                          </a:solidFill>
                          <a:effectLst/>
                        </a:rPr>
                        <a:t>No</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338</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 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r>
              <a:tr h="298432">
                <a:tc>
                  <a:txBody>
                    <a:bodyPr/>
                    <a:lstStyle/>
                    <a:p>
                      <a:pPr marL="0" marR="0">
                        <a:lnSpc>
                          <a:spcPct val="115000"/>
                        </a:lnSpc>
                        <a:spcBef>
                          <a:spcPts val="0"/>
                        </a:spcBef>
                        <a:spcAft>
                          <a:spcPts val="0"/>
                        </a:spcAft>
                      </a:pPr>
                      <a:r>
                        <a:rPr lang="en-US" sz="1100" dirty="0">
                          <a:solidFill>
                            <a:sysClr val="windowText" lastClr="000000"/>
                          </a:solidFill>
                          <a:effectLst/>
                        </a:rPr>
                        <a:t>If yes, when do you wash your hands with soap?</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FD9FA"/>
                    </a:solidFill>
                  </a:tcPr>
                </a:tc>
                <a:tc>
                  <a:txBody>
                    <a:bodyPr/>
                    <a:lstStyle/>
                    <a:p>
                      <a:pPr marL="0" marR="0" algn="ctr">
                        <a:lnSpc>
                          <a:spcPct val="115000"/>
                        </a:lnSpc>
                        <a:spcBef>
                          <a:spcPts val="0"/>
                        </a:spcBef>
                        <a:spcAft>
                          <a:spcPts val="0"/>
                        </a:spcAft>
                      </a:pPr>
                      <a:r>
                        <a:rPr lang="en-US" sz="1100">
                          <a:solidFill>
                            <a:sysClr val="windowText" lastClr="000000"/>
                          </a:solidFill>
                          <a:effectLst/>
                        </a:rPr>
                        <a:t>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FD9FA"/>
                    </a:solidFill>
                  </a:tcPr>
                </a:tc>
                <a:tc>
                  <a:txBody>
                    <a:bodyPr/>
                    <a:lstStyle/>
                    <a:p>
                      <a:pPr marL="0" marR="0" algn="ctr">
                        <a:lnSpc>
                          <a:spcPct val="115000"/>
                        </a:lnSpc>
                        <a:spcBef>
                          <a:spcPts val="0"/>
                        </a:spcBef>
                        <a:spcAft>
                          <a:spcPts val="0"/>
                        </a:spcAft>
                      </a:pPr>
                      <a:r>
                        <a:rPr lang="en-US" sz="1100">
                          <a:solidFill>
                            <a:sysClr val="windowText" lastClr="000000"/>
                          </a:solidFill>
                          <a:effectLst/>
                        </a:rPr>
                        <a:t>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FD9FA"/>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 </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FD9FA"/>
                    </a:solidFill>
                  </a:tcPr>
                </a:tc>
              </a:tr>
              <a:tr h="239557">
                <a:tc>
                  <a:txBody>
                    <a:bodyPr/>
                    <a:lstStyle/>
                    <a:p>
                      <a:pPr marL="0" marR="0">
                        <a:lnSpc>
                          <a:spcPct val="115000"/>
                        </a:lnSpc>
                        <a:spcBef>
                          <a:spcPts val="0"/>
                        </a:spcBef>
                        <a:spcAft>
                          <a:spcPts val="0"/>
                        </a:spcAft>
                      </a:pPr>
                      <a:r>
                        <a:rPr lang="en-US" sz="1100" dirty="0">
                          <a:solidFill>
                            <a:sysClr val="windowText" lastClr="000000"/>
                          </a:solidFill>
                          <a:effectLst/>
                        </a:rPr>
                        <a:t>   After using the toilet</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3798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86%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(81%, 90%)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r>
              <a:tr h="239557">
                <a:tc>
                  <a:txBody>
                    <a:bodyPr/>
                    <a:lstStyle/>
                    <a:p>
                      <a:pPr marL="0" marR="0">
                        <a:lnSpc>
                          <a:spcPct val="115000"/>
                        </a:lnSpc>
                        <a:spcBef>
                          <a:spcPts val="0"/>
                        </a:spcBef>
                        <a:spcAft>
                          <a:spcPts val="0"/>
                        </a:spcAft>
                      </a:pPr>
                      <a:r>
                        <a:rPr lang="en-US" sz="1100" dirty="0">
                          <a:solidFill>
                            <a:sysClr val="windowText" lastClr="000000"/>
                          </a:solidFill>
                          <a:effectLst/>
                        </a:rPr>
                        <a:t>   Before eating</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2838</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52%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(47%, 58%)</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r>
              <a:tr h="239557">
                <a:tc>
                  <a:txBody>
                    <a:bodyPr/>
                    <a:lstStyle/>
                    <a:p>
                      <a:pPr marL="0" marR="0">
                        <a:lnSpc>
                          <a:spcPct val="115000"/>
                        </a:lnSpc>
                        <a:spcBef>
                          <a:spcPts val="0"/>
                        </a:spcBef>
                        <a:spcAft>
                          <a:spcPts val="0"/>
                        </a:spcAft>
                      </a:pPr>
                      <a:r>
                        <a:rPr lang="en-US" sz="1100">
                          <a:solidFill>
                            <a:sysClr val="windowText" lastClr="000000"/>
                          </a:solidFill>
                          <a:effectLst/>
                        </a:rPr>
                        <a:t>   After eating</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2659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48%</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(43%, 52%)</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r>
              <a:tr h="239557">
                <a:tc>
                  <a:txBody>
                    <a:bodyPr/>
                    <a:lstStyle/>
                    <a:p>
                      <a:pPr marL="0" marR="0">
                        <a:lnSpc>
                          <a:spcPct val="115000"/>
                        </a:lnSpc>
                        <a:spcBef>
                          <a:spcPts val="0"/>
                        </a:spcBef>
                        <a:spcAft>
                          <a:spcPts val="0"/>
                        </a:spcAft>
                      </a:pPr>
                      <a:r>
                        <a:rPr lang="en-US" sz="1100">
                          <a:solidFill>
                            <a:sysClr val="windowText" lastClr="000000"/>
                          </a:solidFill>
                          <a:effectLst/>
                        </a:rPr>
                        <a:t>   Before cooking</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1359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(29%, 40%)</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r>
              <a:tr h="239557">
                <a:tc>
                  <a:txBody>
                    <a:bodyPr/>
                    <a:lstStyle/>
                    <a:p>
                      <a:pPr marL="0" marR="0">
                        <a:lnSpc>
                          <a:spcPct val="115000"/>
                        </a:lnSpc>
                        <a:spcBef>
                          <a:spcPts val="0"/>
                        </a:spcBef>
                        <a:spcAft>
                          <a:spcPts val="0"/>
                        </a:spcAft>
                      </a:pPr>
                      <a:r>
                        <a:rPr lang="en-US" sz="1100">
                          <a:solidFill>
                            <a:sysClr val="windowText" lastClr="000000"/>
                          </a:solidFill>
                          <a:effectLst/>
                        </a:rPr>
                        <a:t>   After washing/cleaning tables</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1096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20%</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(16%, 23%)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r>
              <a:tr h="239557">
                <a:tc>
                  <a:txBody>
                    <a:bodyPr/>
                    <a:lstStyle/>
                    <a:p>
                      <a:pPr marL="0" marR="0">
                        <a:lnSpc>
                          <a:spcPct val="115000"/>
                        </a:lnSpc>
                        <a:spcBef>
                          <a:spcPts val="0"/>
                        </a:spcBef>
                        <a:spcAft>
                          <a:spcPts val="0"/>
                        </a:spcAft>
                      </a:pPr>
                      <a:r>
                        <a:rPr lang="en-US" sz="1100">
                          <a:solidFill>
                            <a:sysClr val="windowText" lastClr="000000"/>
                          </a:solidFill>
                          <a:effectLst/>
                        </a:rPr>
                        <a:t>   After cleaning baby diapers/baby stools</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1018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(10%, 16%)</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r>
              <a:tr h="239557">
                <a:tc>
                  <a:txBody>
                    <a:bodyPr/>
                    <a:lstStyle/>
                    <a:p>
                      <a:pPr marL="0" marR="0">
                        <a:lnSpc>
                          <a:spcPct val="115000"/>
                        </a:lnSpc>
                        <a:spcBef>
                          <a:spcPts val="0"/>
                        </a:spcBef>
                        <a:spcAft>
                          <a:spcPts val="0"/>
                        </a:spcAft>
                      </a:pPr>
                      <a:r>
                        <a:rPr lang="en-US" sz="1100">
                          <a:solidFill>
                            <a:sysClr val="windowText" lastClr="000000"/>
                          </a:solidFill>
                          <a:effectLst/>
                        </a:rPr>
                        <a:t>   After cleaning the home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749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9%</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(7%, 13%)</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r>
              <a:tr h="251536">
                <a:tc>
                  <a:txBody>
                    <a:bodyPr/>
                    <a:lstStyle/>
                    <a:p>
                      <a:pPr marL="0" marR="0">
                        <a:lnSpc>
                          <a:spcPct val="115000"/>
                        </a:lnSpc>
                        <a:spcBef>
                          <a:spcPts val="0"/>
                        </a:spcBef>
                        <a:spcAft>
                          <a:spcPts val="0"/>
                        </a:spcAft>
                      </a:pPr>
                      <a:r>
                        <a:rPr lang="en-US" sz="1100" dirty="0">
                          <a:solidFill>
                            <a:sysClr val="windowText" lastClr="000000"/>
                          </a:solidFill>
                          <a:effectLst/>
                        </a:rPr>
                        <a:t>   Other</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(0.2%, 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DFC"/>
                    </a:solidFill>
                  </a:tcPr>
                </a:tc>
              </a:tr>
            </a:tbl>
          </a:graphicData>
        </a:graphic>
      </p:graphicFrame>
    </p:spTree>
    <p:extLst>
      <p:ext uri="{BB962C8B-B14F-4D97-AF65-F5344CB8AC3E}">
        <p14:creationId xmlns:p14="http://schemas.microsoft.com/office/powerpoint/2010/main" val="33111068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858" y="736863"/>
            <a:ext cx="7543800" cy="751086"/>
          </a:xfrm>
        </p:spPr>
        <p:txBody>
          <a:bodyPr>
            <a:normAutofit fontScale="90000"/>
          </a:bodyPr>
          <a:lstStyle/>
          <a:p>
            <a:r>
              <a:rPr lang="en-US" sz="2200" dirty="0">
                <a:solidFill>
                  <a:schemeClr val="bg1"/>
                </a:solidFill>
              </a:rPr>
              <a:t>Table </a:t>
            </a:r>
            <a:r>
              <a:rPr lang="en-US" sz="2200" dirty="0" smtClean="0">
                <a:solidFill>
                  <a:schemeClr val="bg1"/>
                </a:solidFill>
              </a:rPr>
              <a:t>17. Improved vs unimproved primary </a:t>
            </a:r>
            <a:r>
              <a:rPr lang="en-US" sz="2200" dirty="0">
                <a:solidFill>
                  <a:schemeClr val="bg1"/>
                </a:solidFill>
              </a:rPr>
              <a:t>and secondary water sources reported among households during the OCV campaign</a:t>
            </a:r>
            <a:r>
              <a:rPr lang="en-US" sz="1500" dirty="0"/>
              <a:t/>
            </a:r>
            <a:br>
              <a:rPr lang="en-US" sz="1500" dirty="0"/>
            </a:br>
            <a:endParaRPr lang="en-US" sz="15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95642280"/>
              </p:ext>
            </p:extLst>
          </p:nvPr>
        </p:nvGraphicFramePr>
        <p:xfrm>
          <a:off x="1145689" y="2003626"/>
          <a:ext cx="6874137" cy="2630246"/>
        </p:xfrm>
        <a:graphic>
          <a:graphicData uri="http://schemas.openxmlformats.org/drawingml/2006/table">
            <a:tbl>
              <a:tblPr firstRow="1" firstCol="1" bandRow="1">
                <a:tableStyleId>{5C22544A-7EE6-4342-B048-85BDC9FD1C3A}</a:tableStyleId>
              </a:tblPr>
              <a:tblGrid>
                <a:gridCol w="2341409"/>
                <a:gridCol w="975587"/>
                <a:gridCol w="1681012"/>
                <a:gridCol w="1876129"/>
              </a:tblGrid>
              <a:tr h="261716">
                <a:tc>
                  <a:txBody>
                    <a:bodyPr/>
                    <a:lstStyle/>
                    <a:p>
                      <a:pPr marL="0" marR="0" algn="ctr">
                        <a:lnSpc>
                          <a:spcPct val="115000"/>
                        </a:lnSpc>
                        <a:spcBef>
                          <a:spcPts val="0"/>
                        </a:spcBef>
                        <a:spcAft>
                          <a:spcPts val="0"/>
                        </a:spcAft>
                      </a:pPr>
                      <a:r>
                        <a:rPr lang="en-US" sz="1100" dirty="0">
                          <a:solidFill>
                            <a:sysClr val="windowText" lastClr="000000"/>
                          </a:solidFill>
                          <a:effectLst/>
                        </a:rPr>
                        <a:t>Source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ysClr val="windowText" lastClr="000000"/>
                          </a:solidFill>
                          <a:effectLst/>
                        </a:rPr>
                        <a:t>Frequency</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Weighted estimate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ysClr val="windowText" lastClr="000000"/>
                          </a:solidFill>
                          <a:effectLst/>
                        </a:rPr>
                        <a:t>95% Confidence Interval</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261716">
                <a:tc>
                  <a:txBody>
                    <a:bodyPr/>
                    <a:lstStyle/>
                    <a:p>
                      <a:pPr marL="0" marR="0" algn="ctr">
                        <a:lnSpc>
                          <a:spcPct val="115000"/>
                        </a:lnSpc>
                        <a:spcBef>
                          <a:spcPts val="0"/>
                        </a:spcBef>
                        <a:spcAft>
                          <a:spcPts val="0"/>
                        </a:spcAft>
                      </a:pPr>
                      <a:r>
                        <a:rPr lang="en-US" sz="1100" dirty="0">
                          <a:solidFill>
                            <a:sysClr val="windowText" lastClr="000000"/>
                          </a:solidFill>
                          <a:effectLst/>
                        </a:rPr>
                        <a:t>Primary Water Source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lnSpc>
                          <a:spcPct val="115000"/>
                        </a:lnSpc>
                        <a:spcBef>
                          <a:spcPts val="0"/>
                        </a:spcBef>
                        <a:spcAft>
                          <a:spcPts val="0"/>
                        </a:spcAft>
                      </a:pPr>
                      <a:r>
                        <a:rPr lang="en-US" sz="1100">
                          <a:solidFill>
                            <a:sysClr val="windowText" lastClr="000000"/>
                          </a:solidFill>
                          <a:effectLst/>
                        </a:rPr>
                        <a:t>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 </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 </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b">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r>
              <a:tr h="261716">
                <a:tc>
                  <a:txBody>
                    <a:bodyPr/>
                    <a:lstStyle/>
                    <a:p>
                      <a:pPr marL="0" marR="0" algn="ctr">
                        <a:lnSpc>
                          <a:spcPct val="115000"/>
                        </a:lnSpc>
                        <a:spcBef>
                          <a:spcPts val="0"/>
                        </a:spcBef>
                        <a:spcAft>
                          <a:spcPts val="0"/>
                        </a:spcAft>
                      </a:pPr>
                      <a:r>
                        <a:rPr lang="en-US" sz="1100" dirty="0">
                          <a:solidFill>
                            <a:sysClr val="windowText" lastClr="000000"/>
                          </a:solidFill>
                          <a:effectLst/>
                        </a:rPr>
                        <a:t>   Improved </a:t>
                      </a:r>
                      <a:r>
                        <a:rPr lang="en-US" sz="1100" baseline="30000" dirty="0">
                          <a:solidFill>
                            <a:sysClr val="windowText" lastClr="000000"/>
                          </a:solidFill>
                          <a:effectLst/>
                        </a:rPr>
                        <a: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2559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79%</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(74%, 84%)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61716">
                <a:tc>
                  <a:txBody>
                    <a:bodyPr/>
                    <a:lstStyle/>
                    <a:p>
                      <a:pPr marL="0" marR="0" algn="ctr">
                        <a:lnSpc>
                          <a:spcPct val="115000"/>
                        </a:lnSpc>
                        <a:spcBef>
                          <a:spcPts val="0"/>
                        </a:spcBef>
                        <a:spcAft>
                          <a:spcPts val="0"/>
                        </a:spcAft>
                      </a:pPr>
                      <a:r>
                        <a:rPr lang="en-US" sz="1100">
                          <a:solidFill>
                            <a:sysClr val="windowText" lastClr="000000"/>
                          </a:solidFill>
                          <a:effectLst/>
                        </a:rPr>
                        <a:t>   Unimproved </a:t>
                      </a:r>
                      <a:r>
                        <a:rPr lang="en-US" sz="1100" baseline="30000">
                          <a:solidFill>
                            <a:sysClr val="windowText" lastClr="000000"/>
                          </a:solidFill>
                          <a:effectLst/>
                        </a:rPr>
                        <a:t>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1861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(12%, 17%)</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61716">
                <a:tc>
                  <a:txBody>
                    <a:bodyPr/>
                    <a:lstStyle/>
                    <a:p>
                      <a:pPr marL="0" marR="0" algn="ctr">
                        <a:lnSpc>
                          <a:spcPct val="115000"/>
                        </a:lnSpc>
                        <a:spcBef>
                          <a:spcPts val="0"/>
                        </a:spcBef>
                        <a:spcAft>
                          <a:spcPts val="0"/>
                        </a:spcAft>
                      </a:pPr>
                      <a:r>
                        <a:rPr lang="en-US" sz="1100">
                          <a:solidFill>
                            <a:sysClr val="windowText" lastClr="000000"/>
                          </a:solidFill>
                          <a:effectLst/>
                        </a:rPr>
                        <a:t>   Missing</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48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7%</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 11%)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61716">
                <a:tc>
                  <a:txBody>
                    <a:bodyPr/>
                    <a:lstStyle/>
                    <a:p>
                      <a:pPr marL="0" marR="0" algn="ctr">
                        <a:lnSpc>
                          <a:spcPct val="115000"/>
                        </a:lnSpc>
                        <a:spcBef>
                          <a:spcPts val="0"/>
                        </a:spcBef>
                        <a:spcAft>
                          <a:spcPts val="0"/>
                        </a:spcAft>
                      </a:pPr>
                      <a:r>
                        <a:rPr lang="en-US" sz="1100" dirty="0">
                          <a:solidFill>
                            <a:sysClr val="windowText" lastClr="000000"/>
                          </a:solidFill>
                          <a:effectLst/>
                        </a:rPr>
                        <a:t>Secondary Water Source</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lnSpc>
                          <a:spcPct val="115000"/>
                        </a:lnSpc>
                        <a:spcBef>
                          <a:spcPts val="0"/>
                        </a:spcBef>
                        <a:spcAft>
                          <a:spcPts val="0"/>
                        </a:spcAft>
                      </a:pPr>
                      <a:r>
                        <a:rPr lang="en-US" sz="1100">
                          <a:solidFill>
                            <a:sysClr val="windowText" lastClr="000000"/>
                          </a:solidFill>
                          <a:effectLst/>
                        </a:rPr>
                        <a:t> </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 </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 </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CFD9FA"/>
                    </a:solidFill>
                  </a:tcPr>
                </a:tc>
              </a:tr>
              <a:tr h="261716">
                <a:tc>
                  <a:txBody>
                    <a:bodyPr/>
                    <a:lstStyle/>
                    <a:p>
                      <a:pPr marL="0" marR="0" algn="ctr">
                        <a:lnSpc>
                          <a:spcPct val="115000"/>
                        </a:lnSpc>
                        <a:spcBef>
                          <a:spcPts val="0"/>
                        </a:spcBef>
                        <a:spcAft>
                          <a:spcPts val="0"/>
                        </a:spcAft>
                      </a:pPr>
                      <a:r>
                        <a:rPr lang="en-US" sz="1100" dirty="0">
                          <a:solidFill>
                            <a:sysClr val="windowText" lastClr="000000"/>
                          </a:solidFill>
                          <a:effectLst/>
                        </a:rPr>
                        <a:t>   Improved </a:t>
                      </a:r>
                      <a:r>
                        <a:rPr lang="en-US" sz="1100" baseline="30000" dirty="0">
                          <a:solidFill>
                            <a:sysClr val="windowText" lastClr="000000"/>
                          </a:solidFill>
                          <a:effectLst/>
                        </a:rPr>
                        <a:t>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1573</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55%</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(49%, 61%)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61716">
                <a:tc>
                  <a:txBody>
                    <a:bodyPr/>
                    <a:lstStyle/>
                    <a:p>
                      <a:pPr marL="0" marR="0" algn="ctr">
                        <a:lnSpc>
                          <a:spcPct val="115000"/>
                        </a:lnSpc>
                        <a:spcBef>
                          <a:spcPts val="0"/>
                        </a:spcBef>
                        <a:spcAft>
                          <a:spcPts val="0"/>
                        </a:spcAft>
                      </a:pPr>
                      <a:r>
                        <a:rPr lang="en-US" sz="1100">
                          <a:solidFill>
                            <a:sysClr val="windowText" lastClr="000000"/>
                          </a:solidFill>
                          <a:effectLst/>
                        </a:rPr>
                        <a:t>   Unimproved </a:t>
                      </a:r>
                      <a:r>
                        <a:rPr lang="en-US" sz="1100" baseline="30000">
                          <a:solidFill>
                            <a:sysClr val="windowText" lastClr="000000"/>
                          </a:solidFill>
                          <a:effectLst/>
                        </a:rPr>
                        <a:t>2</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2744</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38%</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(32%, 44%)</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61716">
                <a:tc>
                  <a:txBody>
                    <a:bodyPr/>
                    <a:lstStyle/>
                    <a:p>
                      <a:pPr marL="0" marR="0" algn="ctr">
                        <a:lnSpc>
                          <a:spcPct val="115000"/>
                        </a:lnSpc>
                        <a:spcBef>
                          <a:spcPts val="0"/>
                        </a:spcBef>
                        <a:spcAft>
                          <a:spcPts val="0"/>
                        </a:spcAft>
                      </a:pPr>
                      <a:r>
                        <a:rPr lang="en-US" sz="1100">
                          <a:solidFill>
                            <a:sysClr val="windowText" lastClr="000000"/>
                          </a:solidFill>
                          <a:effectLst/>
                        </a:rPr>
                        <a:t>   Second source not available</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105</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1%</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(0.4%, 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274802">
                <a:tc>
                  <a:txBody>
                    <a:bodyPr/>
                    <a:lstStyle/>
                    <a:p>
                      <a:pPr marL="0" marR="0" algn="ctr">
                        <a:lnSpc>
                          <a:spcPct val="115000"/>
                        </a:lnSpc>
                        <a:spcBef>
                          <a:spcPts val="0"/>
                        </a:spcBef>
                        <a:spcAft>
                          <a:spcPts val="0"/>
                        </a:spcAft>
                      </a:pPr>
                      <a:r>
                        <a:rPr lang="en-US" sz="1100">
                          <a:solidFill>
                            <a:sysClr val="windowText" lastClr="000000"/>
                          </a:solidFill>
                          <a:effectLst/>
                        </a:rPr>
                        <a:t>   Missing</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46</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a:solidFill>
                            <a:sysClr val="windowText" lastClr="000000"/>
                          </a:solidFill>
                          <a:effectLst/>
                        </a:rPr>
                        <a:t>7%</a:t>
                      </a:r>
                      <a:endParaRPr lang="en-US" sz="1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100" dirty="0">
                          <a:solidFill>
                            <a:sysClr val="windowText" lastClr="000000"/>
                          </a:solidFill>
                          <a:effectLst/>
                        </a:rPr>
                        <a:t>(4%, 11%)</a:t>
                      </a:r>
                      <a:endParaRPr lang="en-US" sz="11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5" name="TextBox 4"/>
          <p:cNvSpPr txBox="1"/>
          <p:nvPr/>
        </p:nvSpPr>
        <p:spPr>
          <a:xfrm>
            <a:off x="810858" y="5001267"/>
            <a:ext cx="7761642" cy="1146468"/>
          </a:xfrm>
          <a:prstGeom prst="rect">
            <a:avLst/>
          </a:prstGeom>
          <a:noFill/>
        </p:spPr>
        <p:txBody>
          <a:bodyPr wrap="square" rtlCol="0">
            <a:spAutoFit/>
          </a:bodyPr>
          <a:lstStyle/>
          <a:p>
            <a:r>
              <a:rPr lang="en-US" sz="1100" baseline="30000" dirty="0">
                <a:solidFill>
                  <a:schemeClr val="bg1"/>
                </a:solidFill>
              </a:rPr>
              <a:t>1 </a:t>
            </a:r>
            <a:r>
              <a:rPr lang="en-US" sz="1100" dirty="0">
                <a:solidFill>
                  <a:schemeClr val="bg1"/>
                </a:solidFill>
              </a:rPr>
              <a:t>Improved water sources include: In house piped water, public piped water, protected well, well with pump, protected spring water, and rain </a:t>
            </a:r>
            <a:r>
              <a:rPr lang="en-US" sz="1100" dirty="0" smtClean="0">
                <a:solidFill>
                  <a:schemeClr val="bg1"/>
                </a:solidFill>
              </a:rPr>
              <a:t>water</a:t>
            </a:r>
          </a:p>
          <a:p>
            <a:endParaRPr lang="en-US" sz="1100" dirty="0">
              <a:solidFill>
                <a:schemeClr val="bg1"/>
              </a:solidFill>
            </a:endParaRPr>
          </a:p>
          <a:p>
            <a:r>
              <a:rPr lang="en-US" sz="1100" baseline="30000" dirty="0">
                <a:solidFill>
                  <a:schemeClr val="bg1"/>
                </a:solidFill>
              </a:rPr>
              <a:t>2 </a:t>
            </a:r>
            <a:r>
              <a:rPr lang="en-US" sz="1100" dirty="0">
                <a:solidFill>
                  <a:schemeClr val="bg1"/>
                </a:solidFill>
              </a:rPr>
              <a:t>Unimproved water sources include: unprotected well, unprotected spring water, river/stream/lake/irrigation canal, bottled water, and water truck/water vendor </a:t>
            </a:r>
          </a:p>
          <a:p>
            <a:endParaRPr lang="en-US" sz="1350" dirty="0"/>
          </a:p>
        </p:txBody>
      </p:sp>
    </p:spTree>
    <p:extLst>
      <p:ext uri="{BB962C8B-B14F-4D97-AF65-F5344CB8AC3E}">
        <p14:creationId xmlns:p14="http://schemas.microsoft.com/office/powerpoint/2010/main" val="23611666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615" y="745053"/>
            <a:ext cx="7543800" cy="802457"/>
          </a:xfrm>
        </p:spPr>
        <p:txBody>
          <a:bodyPr>
            <a:normAutofit fontScale="90000"/>
          </a:bodyPr>
          <a:lstStyle/>
          <a:p>
            <a:r>
              <a:rPr lang="en-US" sz="2200" dirty="0">
                <a:solidFill>
                  <a:schemeClr val="bg1"/>
                </a:solidFill>
              </a:rPr>
              <a:t>Table </a:t>
            </a:r>
            <a:r>
              <a:rPr lang="en-US" sz="2200" dirty="0" smtClean="0">
                <a:solidFill>
                  <a:schemeClr val="bg1"/>
                </a:solidFill>
              </a:rPr>
              <a:t>18. Improved vs. </a:t>
            </a:r>
            <a:r>
              <a:rPr lang="en-US" sz="2200" dirty="0">
                <a:solidFill>
                  <a:schemeClr val="bg1"/>
                </a:solidFill>
              </a:rPr>
              <a:t>u</a:t>
            </a:r>
            <a:r>
              <a:rPr lang="en-US" sz="2200" dirty="0" smtClean="0">
                <a:solidFill>
                  <a:schemeClr val="bg1"/>
                </a:solidFill>
              </a:rPr>
              <a:t>nimproved sources </a:t>
            </a:r>
            <a:r>
              <a:rPr lang="en-US" sz="2200" dirty="0">
                <a:solidFill>
                  <a:schemeClr val="bg1"/>
                </a:solidFill>
              </a:rPr>
              <a:t>of sanitation reported among households during the OCV campaign</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79154550"/>
              </p:ext>
            </p:extLst>
          </p:nvPr>
        </p:nvGraphicFramePr>
        <p:xfrm>
          <a:off x="1470455" y="2220478"/>
          <a:ext cx="5946071" cy="1581376"/>
        </p:xfrm>
        <a:graphic>
          <a:graphicData uri="http://schemas.openxmlformats.org/drawingml/2006/table">
            <a:tbl>
              <a:tblPr firstRow="1" firstCol="1" bandRow="1">
                <a:tableStyleId>{5C22544A-7EE6-4342-B048-85BDC9FD1C3A}</a:tableStyleId>
              </a:tblPr>
              <a:tblGrid>
                <a:gridCol w="1447289"/>
                <a:gridCol w="1230713"/>
                <a:gridCol w="1342243"/>
                <a:gridCol w="1925826"/>
              </a:tblGrid>
              <a:tr h="376380">
                <a:tc>
                  <a:txBody>
                    <a:bodyPr/>
                    <a:lstStyle/>
                    <a:p>
                      <a:pPr marL="0" marR="0" algn="ctr">
                        <a:lnSpc>
                          <a:spcPct val="115000"/>
                        </a:lnSpc>
                        <a:spcBef>
                          <a:spcPts val="0"/>
                        </a:spcBef>
                        <a:spcAft>
                          <a:spcPts val="0"/>
                        </a:spcAft>
                      </a:pPr>
                      <a:r>
                        <a:rPr lang="en-US" sz="1000" dirty="0">
                          <a:solidFill>
                            <a:sysClr val="windowText" lastClr="000000"/>
                          </a:solidFill>
                          <a:effectLst/>
                        </a:rPr>
                        <a:t>Sources of sanitation</a:t>
                      </a:r>
                      <a:endParaRPr lang="en-US" sz="10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a:solidFill>
                            <a:sysClr val="windowText" lastClr="000000"/>
                          </a:solidFill>
                          <a:effectLst/>
                        </a:rPr>
                        <a:t>Frequency</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a:solidFill>
                            <a:sysClr val="windowText" lastClr="000000"/>
                          </a:solidFill>
                          <a:effectLst/>
                        </a:rPr>
                        <a:t>Weighted estimate</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a:solidFill>
                            <a:sysClr val="windowText" lastClr="000000"/>
                          </a:solidFill>
                          <a:effectLst/>
                        </a:rPr>
                        <a:t>95% Confidence Interval</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395081">
                <a:tc>
                  <a:txBody>
                    <a:bodyPr/>
                    <a:lstStyle/>
                    <a:p>
                      <a:pPr marL="0" marR="0" algn="ctr">
                        <a:lnSpc>
                          <a:spcPct val="115000"/>
                        </a:lnSpc>
                        <a:spcBef>
                          <a:spcPts val="0"/>
                        </a:spcBef>
                        <a:spcAft>
                          <a:spcPts val="0"/>
                        </a:spcAft>
                      </a:pPr>
                      <a:r>
                        <a:rPr lang="en-US" sz="1000">
                          <a:solidFill>
                            <a:sysClr val="windowText" lastClr="000000"/>
                          </a:solidFill>
                          <a:effectLst/>
                        </a:rPr>
                        <a:t>   Improved </a:t>
                      </a:r>
                      <a:r>
                        <a:rPr lang="en-US" sz="1000" baseline="30000">
                          <a:solidFill>
                            <a:sysClr val="windowText" lastClr="000000"/>
                          </a:solidFill>
                          <a:effectLst/>
                        </a:rPr>
                        <a:t>1</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000" dirty="0">
                          <a:solidFill>
                            <a:sysClr val="windowText" lastClr="000000"/>
                          </a:solidFill>
                          <a:effectLst/>
                        </a:rPr>
                        <a:t>4023</a:t>
                      </a:r>
                      <a:endParaRPr lang="en-US" sz="10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000">
                          <a:solidFill>
                            <a:sysClr val="windowText" lastClr="000000"/>
                          </a:solidFill>
                          <a:effectLst/>
                        </a:rPr>
                        <a:t>89%</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000">
                          <a:solidFill>
                            <a:sysClr val="windowText" lastClr="000000"/>
                          </a:solidFill>
                          <a:effectLst/>
                        </a:rPr>
                        <a:t>(84%, 92%)</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395081">
                <a:tc>
                  <a:txBody>
                    <a:bodyPr/>
                    <a:lstStyle/>
                    <a:p>
                      <a:pPr marL="0" marR="0" algn="ctr">
                        <a:lnSpc>
                          <a:spcPct val="115000"/>
                        </a:lnSpc>
                        <a:spcBef>
                          <a:spcPts val="0"/>
                        </a:spcBef>
                        <a:spcAft>
                          <a:spcPts val="0"/>
                        </a:spcAft>
                      </a:pPr>
                      <a:r>
                        <a:rPr lang="en-US" sz="1000" dirty="0">
                          <a:solidFill>
                            <a:sysClr val="windowText" lastClr="000000"/>
                          </a:solidFill>
                          <a:effectLst/>
                        </a:rPr>
                        <a:t>   Unimproved </a:t>
                      </a:r>
                      <a:r>
                        <a:rPr lang="en-US" sz="1000" baseline="30000" dirty="0">
                          <a:solidFill>
                            <a:sysClr val="windowText" lastClr="000000"/>
                          </a:solidFill>
                          <a:effectLst/>
                        </a:rPr>
                        <a:t>2</a:t>
                      </a:r>
                      <a:endParaRPr lang="en-US" sz="10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000">
                          <a:solidFill>
                            <a:sysClr val="windowText" lastClr="000000"/>
                          </a:solidFill>
                          <a:effectLst/>
                        </a:rPr>
                        <a:t>400</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000">
                          <a:solidFill>
                            <a:sysClr val="windowText" lastClr="000000"/>
                          </a:solidFill>
                          <a:effectLst/>
                        </a:rPr>
                        <a:t>5%</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000">
                          <a:solidFill>
                            <a:sysClr val="windowText" lastClr="000000"/>
                          </a:solidFill>
                          <a:effectLst/>
                        </a:rPr>
                        <a:t>(3%, 7%)</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r h="414834">
                <a:tc>
                  <a:txBody>
                    <a:bodyPr/>
                    <a:lstStyle/>
                    <a:p>
                      <a:pPr marL="0" marR="0" algn="ctr">
                        <a:lnSpc>
                          <a:spcPct val="115000"/>
                        </a:lnSpc>
                        <a:spcBef>
                          <a:spcPts val="0"/>
                        </a:spcBef>
                        <a:spcAft>
                          <a:spcPts val="0"/>
                        </a:spcAft>
                      </a:pPr>
                      <a:r>
                        <a:rPr lang="en-US" sz="1000">
                          <a:solidFill>
                            <a:sysClr val="windowText" lastClr="000000"/>
                          </a:solidFill>
                          <a:effectLst/>
                        </a:rPr>
                        <a:t>   Missing</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000">
                          <a:solidFill>
                            <a:sysClr val="windowText" lastClr="000000"/>
                          </a:solidFill>
                          <a:effectLst/>
                        </a:rPr>
                        <a:t>45</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000">
                          <a:solidFill>
                            <a:sysClr val="windowText" lastClr="000000"/>
                          </a:solidFill>
                          <a:effectLst/>
                        </a:rPr>
                        <a:t>7%</a:t>
                      </a:r>
                      <a:endParaRPr lang="en-US" sz="10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c>
                  <a:txBody>
                    <a:bodyPr/>
                    <a:lstStyle/>
                    <a:p>
                      <a:pPr marL="0" marR="0" algn="ctr">
                        <a:lnSpc>
                          <a:spcPct val="115000"/>
                        </a:lnSpc>
                        <a:spcBef>
                          <a:spcPts val="0"/>
                        </a:spcBef>
                        <a:spcAft>
                          <a:spcPts val="0"/>
                        </a:spcAft>
                      </a:pPr>
                      <a:r>
                        <a:rPr lang="en-US" sz="1000" dirty="0">
                          <a:solidFill>
                            <a:sysClr val="windowText" lastClr="000000"/>
                          </a:solidFill>
                          <a:effectLst/>
                        </a:rPr>
                        <a:t>(4%, 11%)</a:t>
                      </a:r>
                      <a:endParaRPr lang="en-US" sz="1000" dirty="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E9EDFC"/>
                    </a:solidFill>
                  </a:tcPr>
                </a:tc>
              </a:tr>
            </a:tbl>
          </a:graphicData>
        </a:graphic>
      </p:graphicFrame>
      <p:sp>
        <p:nvSpPr>
          <p:cNvPr id="5" name="Rectangle 4"/>
          <p:cNvSpPr/>
          <p:nvPr/>
        </p:nvSpPr>
        <p:spPr>
          <a:xfrm>
            <a:off x="1235676" y="4340908"/>
            <a:ext cx="6964267" cy="1065676"/>
          </a:xfrm>
          <a:prstGeom prst="rect">
            <a:avLst/>
          </a:prstGeom>
        </p:spPr>
        <p:txBody>
          <a:bodyPr wrap="square">
            <a:spAutoFit/>
          </a:bodyPr>
          <a:lstStyle/>
          <a:p>
            <a:pPr>
              <a:lnSpc>
                <a:spcPct val="115000"/>
              </a:lnSpc>
            </a:pPr>
            <a:r>
              <a:rPr lang="en-US" sz="1100" baseline="300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1 </a:t>
            </a:r>
            <a:r>
              <a:rPr lang="en-US" sz="1100" dirty="0">
                <a:solidFill>
                  <a:schemeClr val="bg1"/>
                </a:solidFill>
                <a:latin typeface="Calibri" panose="020F0502020204030204" pitchFamily="34" charset="0"/>
                <a:ea typeface="Calibri" panose="020F0502020204030204" pitchFamily="34" charset="0"/>
                <a:cs typeface="Arial" panose="020B0604020202020204" pitchFamily="34" charset="0"/>
              </a:rPr>
              <a:t>Improved sanitation sources include: Flush toilets (connected to system, septic pits, or latrines), ventilated and ameliorated pit latrine, and pit latrine with cement </a:t>
            </a:r>
            <a:r>
              <a:rPr lang="en-US" sz="1100" dirty="0" smtClean="0">
                <a:solidFill>
                  <a:schemeClr val="bg1"/>
                </a:solidFill>
                <a:latin typeface="Calibri" panose="020F0502020204030204" pitchFamily="34" charset="0"/>
                <a:ea typeface="Calibri" panose="020F0502020204030204" pitchFamily="34" charset="0"/>
                <a:cs typeface="Arial" panose="020B0604020202020204" pitchFamily="34" charset="0"/>
              </a:rPr>
              <a:t>slab</a:t>
            </a:r>
          </a:p>
          <a:p>
            <a:pPr>
              <a:lnSpc>
                <a:spcPct val="115000"/>
              </a:lnSpc>
            </a:pPr>
            <a:endParaRPr lang="en-US" sz="11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15000"/>
              </a:lnSpc>
            </a:pPr>
            <a:r>
              <a:rPr lang="en-US" sz="1100" baseline="300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2 </a:t>
            </a:r>
            <a:r>
              <a:rPr lang="en-US" sz="1100" dirty="0">
                <a:solidFill>
                  <a:schemeClr val="bg1"/>
                </a:solidFill>
                <a:latin typeface="Calibri" panose="020F0502020204030204" pitchFamily="34" charset="0"/>
                <a:ea typeface="Calibri" panose="020F0502020204030204" pitchFamily="34" charset="0"/>
                <a:cs typeface="Arial" panose="020B0604020202020204" pitchFamily="34" charset="0"/>
              </a:rPr>
              <a:t>Unimproved sanitation sources include: Pit latrine without cement slab, bucket toilet, hanging toilet/hanging latrine, canal or open defecation/bush/field </a:t>
            </a:r>
          </a:p>
        </p:txBody>
      </p:sp>
    </p:spTree>
    <p:extLst>
      <p:ext uri="{BB962C8B-B14F-4D97-AF65-F5344CB8AC3E}">
        <p14:creationId xmlns:p14="http://schemas.microsoft.com/office/powerpoint/2010/main" val="35887833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252" y="286604"/>
            <a:ext cx="7543800" cy="516573"/>
          </a:xfrm>
        </p:spPr>
        <p:txBody>
          <a:bodyPr/>
          <a:lstStyle/>
          <a:p>
            <a:r>
              <a:rPr lang="en-US" sz="2000" dirty="0" smtClean="0">
                <a:solidFill>
                  <a:schemeClr val="bg1"/>
                </a:solidFill>
              </a:rPr>
              <a:t>Table 19. Type of Camp</a:t>
            </a:r>
            <a:endParaRPr lang="en-US" sz="2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51660927"/>
              </p:ext>
            </p:extLst>
          </p:nvPr>
        </p:nvGraphicFramePr>
        <p:xfrm>
          <a:off x="1767016" y="803177"/>
          <a:ext cx="5465865" cy="5461232"/>
        </p:xfrm>
        <a:graphic>
          <a:graphicData uri="http://schemas.openxmlformats.org/drawingml/2006/table">
            <a:tbl>
              <a:tblPr>
                <a:tableStyleId>{5C22544A-7EE6-4342-B048-85BDC9FD1C3A}</a:tableStyleId>
              </a:tblPr>
              <a:tblGrid>
                <a:gridCol w="1276794"/>
                <a:gridCol w="2540427"/>
                <a:gridCol w="1648644"/>
              </a:tblGrid>
              <a:tr h="195044">
                <a:tc>
                  <a:txBody>
                    <a:bodyPr/>
                    <a:lstStyle/>
                    <a:p>
                      <a:pPr algn="ctr" fontAlgn="ctr"/>
                      <a:r>
                        <a:rPr lang="en-US" sz="1000" b="1" u="none" strike="noStrike" dirty="0">
                          <a:solidFill>
                            <a:sysClr val="windowText" lastClr="000000"/>
                          </a:solidFill>
                          <a:effectLst/>
                          <a:latin typeface="+mn-lt"/>
                        </a:rPr>
                        <a:t>Governorate</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algn="ctr" fontAlgn="ctr"/>
                      <a:r>
                        <a:rPr lang="en-US" sz="1000" b="1" u="none" strike="noStrike" dirty="0">
                          <a:solidFill>
                            <a:sysClr val="windowText" lastClr="000000"/>
                          </a:solidFill>
                          <a:effectLst/>
                          <a:latin typeface="+mn-lt"/>
                        </a:rPr>
                        <a:t>Sites</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c>
                  <a:txBody>
                    <a:bodyPr/>
                    <a:lstStyle/>
                    <a:p>
                      <a:pPr algn="ctr" fontAlgn="ctr"/>
                      <a:r>
                        <a:rPr lang="en-US" sz="1000" b="1" u="none" strike="noStrike" dirty="0">
                          <a:solidFill>
                            <a:sysClr val="windowText" lastClr="000000"/>
                          </a:solidFill>
                          <a:effectLst/>
                          <a:latin typeface="+mn-lt"/>
                        </a:rPr>
                        <a:t>(Refugee or IDP or CC)</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4983F2"/>
                    </a:solidFill>
                  </a:tcPr>
                </a:tc>
              </a:tr>
              <a:tr h="195044">
                <a:tc>
                  <a:txBody>
                    <a:bodyPr/>
                    <a:lstStyle/>
                    <a:p>
                      <a:pPr algn="ctr" fontAlgn="ctr"/>
                      <a:r>
                        <a:rPr lang="en-US" sz="1000" b="1" u="none" strike="noStrike">
                          <a:solidFill>
                            <a:sysClr val="windowText" lastClr="000000"/>
                          </a:solidFill>
                          <a:effectLst/>
                          <a:latin typeface="+mn-lt"/>
                        </a:rPr>
                        <a:t>Dahuk</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err="1">
                          <a:solidFill>
                            <a:sysClr val="windowText" lastClr="000000"/>
                          </a:solidFill>
                          <a:effectLst/>
                          <a:latin typeface="+mn-lt"/>
                        </a:rPr>
                        <a:t>Bajet</a:t>
                      </a:r>
                      <a:r>
                        <a:rPr lang="en-US" sz="1000" b="1" u="none" strike="noStrike" dirty="0">
                          <a:solidFill>
                            <a:sysClr val="windowText" lastClr="000000"/>
                          </a:solidFill>
                          <a:effectLst/>
                          <a:latin typeface="+mn-lt"/>
                        </a:rPr>
                        <a:t> </a:t>
                      </a:r>
                      <a:r>
                        <a:rPr lang="en-US" sz="1000" b="1" u="none" strike="noStrike" dirty="0" err="1">
                          <a:solidFill>
                            <a:sysClr val="windowText" lastClr="000000"/>
                          </a:solidFill>
                          <a:effectLst/>
                          <a:latin typeface="+mn-lt"/>
                        </a:rPr>
                        <a:t>Kandala</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IDP</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err="1">
                          <a:solidFill>
                            <a:sysClr val="windowText" lastClr="000000"/>
                          </a:solidFill>
                          <a:effectLst/>
                          <a:latin typeface="+mn-lt"/>
                        </a:rPr>
                        <a:t>Esyan</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IDP</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Bardarash</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IDP</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Khanke</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IDP</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Domiz Camp 1</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Refugee</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Domiz Camp 2</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Refugee</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Erbil</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Harshm</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IDP</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Darashakran Camp</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Refugee</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Kawergosk  Camp</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Refugee</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dirty="0">
                          <a:solidFill>
                            <a:sysClr val="windowText" lastClr="000000"/>
                          </a:solidFill>
                          <a:effectLst/>
                          <a:latin typeface="+mn-lt"/>
                        </a:rPr>
                        <a:t> </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Qushtapa Camp</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Refugee</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Baharka</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IDP</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Basirma Camp</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Refugee</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Sulaymaniya</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Arbat IDP</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IDP</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Arbat 2 (Ashti)</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IDP</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Arbat Camp</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Refugee</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Najaf</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Ba Husein Road</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CC</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Baghdad Kardh</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Alahal Camp</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Refugee</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Takiya kasnazaniya</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CC</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Kerbala</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Displaced population CC</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CC</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Salah Addin</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Alhwaish</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CC</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Alishagee</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CC</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Anbar</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Amiria carvans camp</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Refugee</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Alamiria tourist camp</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Refugee</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Wasit</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Numania Shoamali Street CC</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CC</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Babil</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Collective center – population 856</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CC</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a:solidFill>
                            <a:sysClr val="windowText" lastClr="000000"/>
                          </a:solidFill>
                          <a:effectLst/>
                          <a:latin typeface="+mn-lt"/>
                        </a:rPr>
                        <a:t> </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Collective center – population 738</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CC</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r h="195044">
                <a:tc>
                  <a:txBody>
                    <a:bodyPr/>
                    <a:lstStyle/>
                    <a:p>
                      <a:pPr algn="ctr" fontAlgn="ctr"/>
                      <a:r>
                        <a:rPr lang="en-US" sz="1000" b="1" u="none" strike="noStrike" dirty="0">
                          <a:solidFill>
                            <a:sysClr val="windowText" lastClr="000000"/>
                          </a:solidFill>
                          <a:effectLst/>
                          <a:latin typeface="+mn-lt"/>
                        </a:rPr>
                        <a:t> </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a:solidFill>
                            <a:sysClr val="windowText" lastClr="000000"/>
                          </a:solidFill>
                          <a:effectLst/>
                          <a:latin typeface="+mn-lt"/>
                        </a:rPr>
                        <a:t>Collective center – population 1010</a:t>
                      </a:r>
                      <a:endParaRPr lang="en-US" sz="1000" b="1" i="0" u="none" strike="noStrike">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en-US" sz="1000" b="1" u="none" strike="noStrike" dirty="0">
                          <a:solidFill>
                            <a:sysClr val="windowText" lastClr="000000"/>
                          </a:solidFill>
                          <a:effectLst/>
                          <a:latin typeface="+mn-lt"/>
                        </a:rPr>
                        <a:t>CC</a:t>
                      </a:r>
                      <a:endParaRPr lang="en-US" sz="1000" b="1" i="0" u="none" strike="noStrike" dirty="0">
                        <a:solidFill>
                          <a:sysClr val="windowText" lastClr="000000"/>
                        </a:solidFill>
                        <a:effectLst/>
                        <a:latin typeface="+mn-lt"/>
                      </a:endParaRPr>
                    </a:p>
                  </a:txBody>
                  <a:tcPr marL="6841" marR="6841" marT="6841" marB="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849030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449891"/>
            <a:ext cx="7543800" cy="769310"/>
          </a:xfrm>
        </p:spPr>
        <p:txBody>
          <a:bodyPr/>
          <a:lstStyle/>
          <a:p>
            <a:r>
              <a:rPr lang="en-US" dirty="0" smtClean="0">
                <a:solidFill>
                  <a:schemeClr val="bg1"/>
                </a:solidFill>
              </a:rPr>
              <a:t>Survey Questions</a:t>
            </a:r>
            <a:endParaRPr lang="en-US" dirty="0">
              <a:solidFill>
                <a:schemeClr val="bg1"/>
              </a:solidFill>
            </a:endParaRPr>
          </a:p>
        </p:txBody>
      </p:sp>
      <p:sp>
        <p:nvSpPr>
          <p:cNvPr id="3" name="Content Placeholder 2"/>
          <p:cNvSpPr>
            <a:spLocks noGrp="1"/>
          </p:cNvSpPr>
          <p:nvPr>
            <p:ph idx="1"/>
          </p:nvPr>
        </p:nvSpPr>
        <p:spPr>
          <a:xfrm>
            <a:off x="822960" y="1497391"/>
            <a:ext cx="7543800" cy="4023360"/>
          </a:xfrm>
        </p:spPr>
        <p:txBody>
          <a:bodyPr/>
          <a:lstStyle/>
          <a:p>
            <a:r>
              <a:rPr lang="en-US" sz="1800" dirty="0">
                <a:solidFill>
                  <a:schemeClr val="bg2"/>
                </a:solidFill>
              </a:rPr>
              <a:t>Each interview consisted of individual and household level </a:t>
            </a:r>
            <a:r>
              <a:rPr lang="en-US" sz="1800" dirty="0" smtClean="0">
                <a:solidFill>
                  <a:schemeClr val="bg2"/>
                </a:solidFill>
              </a:rPr>
              <a:t>questions.</a:t>
            </a:r>
          </a:p>
          <a:p>
            <a:pPr lvl="3"/>
            <a:endParaRPr lang="en-US" sz="600" dirty="0">
              <a:solidFill>
                <a:schemeClr val="bg2"/>
              </a:solidFill>
            </a:endParaRPr>
          </a:p>
          <a:p>
            <a:r>
              <a:rPr lang="en-US" sz="1800" dirty="0">
                <a:solidFill>
                  <a:schemeClr val="bg2"/>
                </a:solidFill>
              </a:rPr>
              <a:t>Individual level questions </a:t>
            </a:r>
            <a:r>
              <a:rPr lang="en-US" sz="1800" dirty="0" smtClean="0">
                <a:solidFill>
                  <a:schemeClr val="bg2"/>
                </a:solidFill>
              </a:rPr>
              <a:t>included: </a:t>
            </a:r>
          </a:p>
          <a:p>
            <a:pPr lvl="1"/>
            <a:r>
              <a:rPr lang="en-US" sz="1400" dirty="0" smtClean="0">
                <a:solidFill>
                  <a:schemeClr val="bg2"/>
                </a:solidFill>
              </a:rPr>
              <a:t>demographic information</a:t>
            </a:r>
          </a:p>
          <a:p>
            <a:pPr lvl="1"/>
            <a:r>
              <a:rPr lang="en-US" sz="1400" dirty="0" smtClean="0">
                <a:solidFill>
                  <a:schemeClr val="bg2"/>
                </a:solidFill>
              </a:rPr>
              <a:t>vaccination status</a:t>
            </a:r>
          </a:p>
          <a:p>
            <a:pPr lvl="1"/>
            <a:r>
              <a:rPr lang="en-US" sz="1400" dirty="0" smtClean="0">
                <a:solidFill>
                  <a:schemeClr val="bg2"/>
                </a:solidFill>
              </a:rPr>
              <a:t>reasons </a:t>
            </a:r>
            <a:r>
              <a:rPr lang="en-US" sz="1400" dirty="0">
                <a:solidFill>
                  <a:schemeClr val="bg2"/>
                </a:solidFill>
              </a:rPr>
              <a:t>for </a:t>
            </a:r>
            <a:r>
              <a:rPr lang="en-US" sz="1400" dirty="0" smtClean="0">
                <a:solidFill>
                  <a:schemeClr val="bg2"/>
                </a:solidFill>
              </a:rPr>
              <a:t>non-vaccination</a:t>
            </a:r>
          </a:p>
          <a:p>
            <a:pPr lvl="1"/>
            <a:r>
              <a:rPr lang="en-US" sz="1400" dirty="0" smtClean="0">
                <a:solidFill>
                  <a:schemeClr val="bg2"/>
                </a:solidFill>
              </a:rPr>
              <a:t>adverse </a:t>
            </a:r>
            <a:r>
              <a:rPr lang="en-US" sz="1400" dirty="0">
                <a:solidFill>
                  <a:schemeClr val="bg2"/>
                </a:solidFill>
              </a:rPr>
              <a:t>events following immunization (AEFI</a:t>
            </a:r>
            <a:r>
              <a:rPr lang="en-US" sz="1400" dirty="0" smtClean="0">
                <a:solidFill>
                  <a:schemeClr val="bg2"/>
                </a:solidFill>
              </a:rPr>
              <a:t>).</a:t>
            </a:r>
          </a:p>
          <a:p>
            <a:endParaRPr lang="en-US" sz="1800" dirty="0">
              <a:solidFill>
                <a:schemeClr val="bg2"/>
              </a:solidFill>
            </a:endParaRPr>
          </a:p>
          <a:p>
            <a:r>
              <a:rPr lang="en-US" sz="1800" dirty="0">
                <a:solidFill>
                  <a:schemeClr val="bg2"/>
                </a:solidFill>
              </a:rPr>
              <a:t>Household level questions were related to campaign awareness as well as water, sanitation, and hygiene (WASH) interventions. </a:t>
            </a:r>
            <a:endParaRPr lang="en-US" sz="1800" dirty="0" smtClean="0">
              <a:solidFill>
                <a:schemeClr val="bg2"/>
              </a:solidFill>
            </a:endParaRPr>
          </a:p>
          <a:p>
            <a:pPr lvl="1"/>
            <a:r>
              <a:rPr lang="en-US" sz="1400" dirty="0" smtClean="0">
                <a:solidFill>
                  <a:schemeClr val="bg2"/>
                </a:solidFill>
              </a:rPr>
              <a:t>Improved/unimproved primary water source</a:t>
            </a:r>
          </a:p>
          <a:p>
            <a:pPr lvl="1"/>
            <a:r>
              <a:rPr lang="en-US" sz="1400" dirty="0">
                <a:solidFill>
                  <a:schemeClr val="bg2"/>
                </a:solidFill>
              </a:rPr>
              <a:t>Improved/unimproved </a:t>
            </a:r>
            <a:r>
              <a:rPr lang="en-US" sz="1400" dirty="0" smtClean="0">
                <a:solidFill>
                  <a:schemeClr val="bg2"/>
                </a:solidFill>
              </a:rPr>
              <a:t>secondary </a:t>
            </a:r>
            <a:r>
              <a:rPr lang="en-US" sz="1400" dirty="0">
                <a:solidFill>
                  <a:schemeClr val="bg2"/>
                </a:solidFill>
              </a:rPr>
              <a:t>water </a:t>
            </a:r>
            <a:r>
              <a:rPr lang="en-US" sz="1400" dirty="0" smtClean="0">
                <a:solidFill>
                  <a:schemeClr val="bg2"/>
                </a:solidFill>
              </a:rPr>
              <a:t>source</a:t>
            </a:r>
          </a:p>
          <a:p>
            <a:pPr lvl="1"/>
            <a:r>
              <a:rPr lang="en-US" sz="1400" dirty="0" smtClean="0">
                <a:solidFill>
                  <a:schemeClr val="bg2"/>
                </a:solidFill>
              </a:rPr>
              <a:t>Improved/unimproved sanitation</a:t>
            </a:r>
          </a:p>
          <a:p>
            <a:pPr lvl="1"/>
            <a:r>
              <a:rPr lang="en-US" sz="1400" dirty="0" smtClean="0">
                <a:solidFill>
                  <a:schemeClr val="bg2"/>
                </a:solidFill>
              </a:rPr>
              <a:t>Number of people who shared a toilet</a:t>
            </a:r>
          </a:p>
          <a:p>
            <a:pPr lvl="1"/>
            <a:r>
              <a:rPr lang="en-US" sz="1400" dirty="0" smtClean="0">
                <a:solidFill>
                  <a:schemeClr val="bg2"/>
                </a:solidFill>
              </a:rPr>
              <a:t>Soap for handwashing</a:t>
            </a:r>
            <a:endParaRPr lang="en-US" sz="1400" dirty="0">
              <a:solidFill>
                <a:schemeClr val="bg2"/>
              </a:solidFill>
            </a:endParaRPr>
          </a:p>
          <a:p>
            <a:pPr lvl="1"/>
            <a:endParaRPr lang="en-US" sz="1400" dirty="0" smtClean="0">
              <a:solidFill>
                <a:schemeClr val="bg2"/>
              </a:solidFill>
            </a:endParaRPr>
          </a:p>
          <a:p>
            <a:pPr lvl="1"/>
            <a:endParaRPr lang="en-US" sz="1400" dirty="0" smtClean="0">
              <a:solidFill>
                <a:schemeClr val="bg2"/>
              </a:solidFill>
            </a:endParaRPr>
          </a:p>
          <a:p>
            <a:pPr lvl="1"/>
            <a:endParaRPr lang="en-US" sz="1400" dirty="0">
              <a:solidFill>
                <a:schemeClr val="bg2"/>
              </a:solidFill>
            </a:endParaRPr>
          </a:p>
          <a:p>
            <a:endParaRPr lang="en-US" dirty="0"/>
          </a:p>
        </p:txBody>
      </p:sp>
    </p:spTree>
    <p:extLst>
      <p:ext uri="{BB962C8B-B14F-4D97-AF65-F5344CB8AC3E}">
        <p14:creationId xmlns:p14="http://schemas.microsoft.com/office/powerpoint/2010/main" val="89878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Sample Size Calculations</a:t>
            </a:r>
            <a:endParaRPr lang="en-US" dirty="0"/>
          </a:p>
        </p:txBody>
      </p:sp>
      <p:sp>
        <p:nvSpPr>
          <p:cNvPr id="4" name="Content Placeholder 2"/>
          <p:cNvSpPr>
            <a:spLocks noGrp="1"/>
          </p:cNvSpPr>
          <p:nvPr>
            <p:ph idx="1"/>
          </p:nvPr>
        </p:nvSpPr>
        <p:spPr>
          <a:xfrm>
            <a:off x="822960" y="1503947"/>
            <a:ext cx="7543800" cy="4365147"/>
          </a:xfrm>
        </p:spPr>
        <p:txBody>
          <a:bodyPr>
            <a:normAutofit fontScale="92500" lnSpcReduction="10000"/>
          </a:bodyPr>
          <a:lstStyle/>
          <a:p>
            <a:pPr>
              <a:buClr>
                <a:schemeClr val="bg1"/>
              </a:buClr>
              <a:buFont typeface="Wingdings" panose="05000000000000000000" pitchFamily="2" charset="2"/>
              <a:buChar char="§"/>
            </a:pPr>
            <a:r>
              <a:rPr lang="en-US" sz="1800" dirty="0">
                <a:solidFill>
                  <a:schemeClr val="bg2"/>
                </a:solidFill>
              </a:rPr>
              <a:t>Assumptions for sample size calculation</a:t>
            </a:r>
          </a:p>
          <a:p>
            <a:pPr lvl="1">
              <a:buClr>
                <a:schemeClr val="bg1"/>
              </a:buClr>
              <a:buFont typeface="Arial" panose="020B0604020202020204" pitchFamily="34" charset="0"/>
              <a:buChar char="•"/>
            </a:pPr>
            <a:r>
              <a:rPr lang="en-US" sz="1800" dirty="0">
                <a:solidFill>
                  <a:schemeClr val="bg2"/>
                </a:solidFill>
              </a:rPr>
              <a:t>2-dose coverage of 75%</a:t>
            </a:r>
          </a:p>
          <a:p>
            <a:pPr lvl="1">
              <a:buClr>
                <a:schemeClr val="bg1"/>
              </a:buClr>
              <a:buFont typeface="Arial" panose="020B0604020202020204" pitchFamily="34" charset="0"/>
              <a:buChar char="•"/>
            </a:pPr>
            <a:r>
              <a:rPr lang="en-US" sz="1800" dirty="0" err="1">
                <a:solidFill>
                  <a:schemeClr val="bg2"/>
                </a:solidFill>
              </a:rPr>
              <a:t>Intraclass</a:t>
            </a:r>
            <a:r>
              <a:rPr lang="en-US" sz="1800" dirty="0">
                <a:solidFill>
                  <a:schemeClr val="bg2"/>
                </a:solidFill>
              </a:rPr>
              <a:t> correlation of 0.2</a:t>
            </a:r>
          </a:p>
          <a:p>
            <a:pPr lvl="1">
              <a:buClr>
                <a:schemeClr val="bg1"/>
              </a:buClr>
              <a:buFont typeface="Arial" panose="020B0604020202020204" pitchFamily="34" charset="0"/>
              <a:buChar char="•"/>
            </a:pPr>
            <a:r>
              <a:rPr lang="en-US" sz="1800" dirty="0">
                <a:solidFill>
                  <a:schemeClr val="bg2"/>
                </a:solidFill>
              </a:rPr>
              <a:t>Average household size of 6</a:t>
            </a:r>
          </a:p>
          <a:p>
            <a:pPr lvl="1">
              <a:buClr>
                <a:schemeClr val="bg1"/>
              </a:buClr>
              <a:buFont typeface="Arial" panose="020B0604020202020204" pitchFamily="34" charset="0"/>
              <a:buChar char="•"/>
            </a:pPr>
            <a:r>
              <a:rPr lang="en-US" sz="1800" dirty="0">
                <a:solidFill>
                  <a:schemeClr val="bg2"/>
                </a:solidFill>
              </a:rPr>
              <a:t>Non-response rate of 5%</a:t>
            </a:r>
          </a:p>
          <a:p>
            <a:pPr lvl="1">
              <a:buClr>
                <a:schemeClr val="bg1"/>
              </a:buClr>
              <a:buFont typeface="Arial" panose="020B0604020202020204" pitchFamily="34" charset="0"/>
              <a:buChar char="•"/>
            </a:pPr>
            <a:r>
              <a:rPr lang="en-US" sz="1800" dirty="0">
                <a:solidFill>
                  <a:schemeClr val="bg2"/>
                </a:solidFill>
              </a:rPr>
              <a:t>Design effect of 2</a:t>
            </a:r>
          </a:p>
          <a:p>
            <a:pPr lvl="1">
              <a:buClr>
                <a:schemeClr val="bg1"/>
              </a:buClr>
            </a:pPr>
            <a:endParaRPr lang="en-US" sz="1800" dirty="0">
              <a:solidFill>
                <a:schemeClr val="bg2"/>
              </a:solidFill>
            </a:endParaRPr>
          </a:p>
          <a:p>
            <a:pPr>
              <a:buClr>
                <a:schemeClr val="bg1"/>
              </a:buClr>
              <a:buFont typeface="Wingdings" panose="05000000000000000000" pitchFamily="2" charset="2"/>
              <a:buChar char="§"/>
            </a:pPr>
            <a:r>
              <a:rPr lang="en-US" sz="1800" dirty="0">
                <a:solidFill>
                  <a:schemeClr val="bg2"/>
                </a:solidFill>
              </a:rPr>
              <a:t>Wanted to achieve precise estimates </a:t>
            </a:r>
            <a:r>
              <a:rPr lang="en-US" sz="1800" dirty="0" smtClean="0">
                <a:solidFill>
                  <a:schemeClr val="bg2"/>
                </a:solidFill>
              </a:rPr>
              <a:t>for:</a:t>
            </a:r>
            <a:endParaRPr lang="en-US" sz="1800" dirty="0">
              <a:solidFill>
                <a:schemeClr val="bg2"/>
              </a:solidFill>
            </a:endParaRPr>
          </a:p>
          <a:p>
            <a:pPr lvl="1">
              <a:buClr>
                <a:schemeClr val="bg1"/>
              </a:buClr>
              <a:buFont typeface="Arial" panose="020B0604020202020204" pitchFamily="34" charset="0"/>
              <a:buChar char="•"/>
            </a:pPr>
            <a:r>
              <a:rPr lang="en-US" sz="1800" dirty="0">
                <a:solidFill>
                  <a:schemeClr val="bg2"/>
                </a:solidFill>
              </a:rPr>
              <a:t>E</a:t>
            </a:r>
            <a:r>
              <a:rPr lang="en-US" sz="1800" dirty="0" smtClean="0">
                <a:solidFill>
                  <a:schemeClr val="bg2"/>
                </a:solidFill>
              </a:rPr>
              <a:t>ach </a:t>
            </a:r>
            <a:r>
              <a:rPr lang="en-US" sz="1800" dirty="0">
                <a:solidFill>
                  <a:schemeClr val="bg2"/>
                </a:solidFill>
              </a:rPr>
              <a:t>individual governorate</a:t>
            </a:r>
          </a:p>
          <a:p>
            <a:pPr lvl="1">
              <a:buClr>
                <a:schemeClr val="bg1"/>
              </a:buClr>
              <a:buFont typeface="Arial" panose="020B0604020202020204" pitchFamily="34" charset="0"/>
              <a:buChar char="•"/>
            </a:pPr>
            <a:r>
              <a:rPr lang="en-US" sz="1800" dirty="0" smtClean="0">
                <a:solidFill>
                  <a:schemeClr val="bg2"/>
                </a:solidFill>
              </a:rPr>
              <a:t>1-4 year old age </a:t>
            </a:r>
            <a:r>
              <a:rPr lang="en-US" sz="1800" dirty="0">
                <a:solidFill>
                  <a:schemeClr val="bg2"/>
                </a:solidFill>
              </a:rPr>
              <a:t>group </a:t>
            </a:r>
            <a:r>
              <a:rPr lang="en-US" sz="1800" dirty="0" smtClean="0">
                <a:solidFill>
                  <a:schemeClr val="bg2"/>
                </a:solidFill>
              </a:rPr>
              <a:t>in </a:t>
            </a:r>
            <a:r>
              <a:rPr lang="en-US" sz="1800" dirty="0">
                <a:solidFill>
                  <a:schemeClr val="bg2"/>
                </a:solidFill>
              </a:rPr>
              <a:t>the northern and south/central </a:t>
            </a:r>
            <a:r>
              <a:rPr lang="en-US" sz="1800" dirty="0" smtClean="0">
                <a:solidFill>
                  <a:schemeClr val="bg2"/>
                </a:solidFill>
              </a:rPr>
              <a:t>regions</a:t>
            </a:r>
          </a:p>
          <a:p>
            <a:pPr lvl="1">
              <a:buClr>
                <a:schemeClr val="bg1"/>
              </a:buClr>
              <a:buFont typeface="Arial" panose="020B0604020202020204" pitchFamily="34" charset="0"/>
              <a:buChar char="•"/>
            </a:pPr>
            <a:endParaRPr lang="en-US" sz="1800" dirty="0">
              <a:solidFill>
                <a:schemeClr val="bg2"/>
              </a:solidFill>
            </a:endParaRPr>
          </a:p>
          <a:p>
            <a:pPr>
              <a:buClr>
                <a:schemeClr val="bg1"/>
              </a:buClr>
              <a:buFont typeface="Wingdings" panose="05000000000000000000" pitchFamily="2" charset="2"/>
              <a:buChar char="§"/>
            </a:pPr>
            <a:r>
              <a:rPr lang="en-US" sz="1800" dirty="0">
                <a:solidFill>
                  <a:schemeClr val="bg2"/>
                </a:solidFill>
              </a:rPr>
              <a:t>We decided to sample 120 households per governorate</a:t>
            </a:r>
          </a:p>
          <a:p>
            <a:pPr lvl="1">
              <a:buClr>
                <a:schemeClr val="bg1"/>
              </a:buClr>
              <a:buFont typeface="Arial" panose="020B0604020202020204" pitchFamily="34" charset="0"/>
              <a:buChar char="•"/>
            </a:pPr>
            <a:r>
              <a:rPr lang="en-US" sz="1800" dirty="0">
                <a:solidFill>
                  <a:schemeClr val="bg2"/>
                </a:solidFill>
              </a:rPr>
              <a:t>4.7% precision for each governorate</a:t>
            </a:r>
          </a:p>
          <a:p>
            <a:pPr lvl="1">
              <a:buClr>
                <a:schemeClr val="bg1"/>
              </a:buClr>
              <a:buFont typeface="Arial" panose="020B0604020202020204" pitchFamily="34" charset="0"/>
              <a:buChar char="•"/>
            </a:pPr>
            <a:r>
              <a:rPr lang="en-US" sz="1800" dirty="0">
                <a:solidFill>
                  <a:schemeClr val="bg2"/>
                </a:solidFill>
              </a:rPr>
              <a:t>8.0% precision in 1-4 age group in each region</a:t>
            </a:r>
          </a:p>
        </p:txBody>
      </p:sp>
    </p:spTree>
    <p:extLst>
      <p:ext uri="{BB962C8B-B14F-4D97-AF65-F5344CB8AC3E}">
        <p14:creationId xmlns:p14="http://schemas.microsoft.com/office/powerpoint/2010/main" val="25076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7593"/>
            <a:ext cx="8229600" cy="1143000"/>
          </a:xfrm>
        </p:spPr>
        <p:txBody>
          <a:bodyPr/>
          <a:lstStyle/>
          <a:p>
            <a:r>
              <a:rPr lang="en-US" dirty="0" smtClean="0"/>
              <a:t>Conflict and Displacement in Iraq</a:t>
            </a:r>
            <a:endParaRPr lang="en-US" dirty="0"/>
          </a:p>
        </p:txBody>
      </p:sp>
      <p:sp>
        <p:nvSpPr>
          <p:cNvPr id="3" name="Content Placeholder 2"/>
          <p:cNvSpPr>
            <a:spLocks noGrp="1"/>
          </p:cNvSpPr>
          <p:nvPr>
            <p:ph idx="1"/>
          </p:nvPr>
        </p:nvSpPr>
        <p:spPr>
          <a:xfrm>
            <a:off x="566383" y="2036929"/>
            <a:ext cx="8229600" cy="3231107"/>
          </a:xfrm>
        </p:spPr>
        <p:txBody>
          <a:bodyPr/>
          <a:lstStyle/>
          <a:p>
            <a:r>
              <a:rPr lang="en-US" sz="2000" dirty="0" smtClean="0"/>
              <a:t>Up </a:t>
            </a:r>
            <a:r>
              <a:rPr lang="en-US" sz="2000" dirty="0"/>
              <a:t>to 3.2 million internally displaced persons (IDPs) </a:t>
            </a:r>
            <a:r>
              <a:rPr lang="en-US" sz="2000" dirty="0" smtClean="0"/>
              <a:t>throughout </a:t>
            </a:r>
            <a:r>
              <a:rPr lang="en-US" sz="2000" dirty="0"/>
              <a:t>the country in 2015 </a:t>
            </a:r>
            <a:endParaRPr lang="en-US" sz="2000" dirty="0" smtClean="0"/>
          </a:p>
          <a:p>
            <a:pPr marL="457200" lvl="1" indent="0">
              <a:buNone/>
            </a:pPr>
            <a:endParaRPr lang="en-US" b="1" dirty="0" smtClean="0">
              <a:latin typeface="Calibri" panose="020F0502020204030204" pitchFamily="34" charset="0"/>
            </a:endParaRPr>
          </a:p>
          <a:p>
            <a:r>
              <a:rPr lang="en-US" sz="2000" dirty="0" smtClean="0"/>
              <a:t>Iraq is also hosting </a:t>
            </a:r>
            <a:r>
              <a:rPr lang="en-US" sz="2000" dirty="0"/>
              <a:t>thousands of Syrian refugees due to protracted fighting in </a:t>
            </a:r>
            <a:r>
              <a:rPr lang="en-US" sz="2000" dirty="0" smtClean="0"/>
              <a:t>Syria</a:t>
            </a:r>
          </a:p>
          <a:p>
            <a:endParaRPr lang="en-US" sz="2000" dirty="0" smtClean="0"/>
          </a:p>
          <a:p>
            <a:r>
              <a:rPr lang="en-US" sz="2000" dirty="0"/>
              <a:t>The risk of communicable disease epidemics is heightened due to the large number of displaced </a:t>
            </a:r>
            <a:r>
              <a:rPr lang="en-US" sz="2000" dirty="0" smtClean="0"/>
              <a:t>populations</a:t>
            </a:r>
            <a:endParaRPr lang="en-US" sz="2000" dirty="0"/>
          </a:p>
        </p:txBody>
      </p:sp>
    </p:spTree>
    <p:extLst>
      <p:ext uri="{BB962C8B-B14F-4D97-AF65-F5344CB8AC3E}">
        <p14:creationId xmlns:p14="http://schemas.microsoft.com/office/powerpoint/2010/main" val="116681911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429479"/>
            <a:ext cx="7543800" cy="1450757"/>
          </a:xfrm>
        </p:spPr>
        <p:txBody>
          <a:bodyPr/>
          <a:lstStyle/>
          <a:p>
            <a:r>
              <a:rPr lang="en-US" dirty="0">
                <a:solidFill>
                  <a:srgbClr val="FFC000"/>
                </a:solidFill>
              </a:rPr>
              <a:t>Study </a:t>
            </a:r>
            <a:r>
              <a:rPr lang="en-US" dirty="0" smtClean="0">
                <a:solidFill>
                  <a:srgbClr val="FFC000"/>
                </a:solidFill>
              </a:rPr>
              <a:t>Design (cont.)</a:t>
            </a:r>
            <a:endParaRPr lang="en-US" dirty="0"/>
          </a:p>
        </p:txBody>
      </p:sp>
      <p:sp>
        <p:nvSpPr>
          <p:cNvPr id="3" name="Content Placeholder 2"/>
          <p:cNvSpPr>
            <a:spLocks noGrp="1"/>
          </p:cNvSpPr>
          <p:nvPr>
            <p:ph idx="1"/>
          </p:nvPr>
        </p:nvSpPr>
        <p:spPr>
          <a:xfrm>
            <a:off x="822960" y="1579985"/>
            <a:ext cx="7543800" cy="2056699"/>
          </a:xfrm>
        </p:spPr>
        <p:txBody>
          <a:bodyPr>
            <a:normAutofit/>
          </a:bodyPr>
          <a:lstStyle/>
          <a:p>
            <a:pPr marL="0" indent="0">
              <a:buClr>
                <a:schemeClr val="bg1"/>
              </a:buClr>
              <a:buNone/>
            </a:pPr>
            <a:endParaRPr lang="en-US" sz="1800" dirty="0" smtClean="0">
              <a:solidFill>
                <a:schemeClr val="bg2"/>
              </a:solidFill>
            </a:endParaRPr>
          </a:p>
          <a:p>
            <a:pPr>
              <a:buClr>
                <a:schemeClr val="bg1"/>
              </a:buClr>
              <a:buFont typeface="Wingdings" panose="05000000000000000000" pitchFamily="2" charset="2"/>
              <a:buChar char="§"/>
            </a:pPr>
            <a:r>
              <a:rPr lang="en-US" sz="1800" dirty="0" smtClean="0">
                <a:solidFill>
                  <a:schemeClr val="bg2"/>
                </a:solidFill>
              </a:rPr>
              <a:t>Some governorates and camps could not be reached due to security concerns</a:t>
            </a:r>
          </a:p>
          <a:p>
            <a:pPr>
              <a:buClr>
                <a:schemeClr val="bg1"/>
              </a:buClr>
              <a:buFont typeface="Wingdings" panose="05000000000000000000" pitchFamily="2" charset="2"/>
              <a:buChar char="§"/>
            </a:pPr>
            <a:endParaRPr lang="en-US" sz="1800" dirty="0" smtClean="0">
              <a:solidFill>
                <a:schemeClr val="bg2"/>
              </a:solidFill>
            </a:endParaRPr>
          </a:p>
          <a:p>
            <a:pPr>
              <a:buClr>
                <a:schemeClr val="bg1"/>
              </a:buClr>
              <a:buFont typeface="Wingdings" panose="05000000000000000000" pitchFamily="2" charset="2"/>
              <a:buChar char="§"/>
            </a:pPr>
            <a:r>
              <a:rPr lang="en-US" sz="1800" dirty="0" smtClean="0">
                <a:solidFill>
                  <a:schemeClr val="bg2"/>
                </a:solidFill>
              </a:rPr>
              <a:t>Only the 2 largest camps in the governorates of Anbar and Baghdad-</a:t>
            </a:r>
            <a:r>
              <a:rPr lang="en-US" sz="1800" dirty="0" err="1" smtClean="0">
                <a:solidFill>
                  <a:schemeClr val="bg2"/>
                </a:solidFill>
              </a:rPr>
              <a:t>Karkh</a:t>
            </a:r>
            <a:r>
              <a:rPr lang="en-US" sz="1800" dirty="0" smtClean="0">
                <a:solidFill>
                  <a:schemeClr val="bg2"/>
                </a:solidFill>
              </a:rPr>
              <a:t> were selected </a:t>
            </a:r>
          </a:p>
          <a:p>
            <a:pPr marL="457200" lvl="1" indent="0">
              <a:buClr>
                <a:schemeClr val="bg1"/>
              </a:buClr>
              <a:buNone/>
            </a:pPr>
            <a:endParaRPr lang="en-US" sz="1800" dirty="0" smtClean="0">
              <a:solidFill>
                <a:schemeClr val="bg2"/>
              </a:solidFill>
            </a:endParaRPr>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3690" y="3936935"/>
            <a:ext cx="4758607" cy="2363138"/>
          </a:xfrm>
          <a:prstGeom prst="rect">
            <a:avLst/>
          </a:prstGeom>
        </p:spPr>
      </p:pic>
    </p:spTree>
    <p:extLst>
      <p:ext uri="{BB962C8B-B14F-4D97-AF65-F5344CB8AC3E}">
        <p14:creationId xmlns:p14="http://schemas.microsoft.com/office/powerpoint/2010/main" val="31298650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444542" y="4803173"/>
            <a:ext cx="5712432" cy="1335641"/>
          </a:xfrm>
          <a:prstGeom prst="roundRect">
            <a:avLst/>
          </a:prstGeom>
          <a:solidFill>
            <a:srgbClr val="EEEA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p:cNvSpPr/>
          <p:nvPr/>
        </p:nvSpPr>
        <p:spPr>
          <a:xfrm>
            <a:off x="1444542" y="4801368"/>
            <a:ext cx="7127766" cy="1357310"/>
          </a:xfrm>
          <a:prstGeom prst="roundRect">
            <a:avLst/>
          </a:prstGeom>
          <a:solidFill>
            <a:srgbClr val="EEEA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22960" y="429479"/>
            <a:ext cx="7543800" cy="823967"/>
          </a:xfrm>
        </p:spPr>
        <p:txBody>
          <a:bodyPr/>
          <a:lstStyle/>
          <a:p>
            <a:r>
              <a:rPr lang="en-US" dirty="0" smtClean="0">
                <a:solidFill>
                  <a:srgbClr val="FFC000"/>
                </a:solidFill>
              </a:rPr>
              <a:t>Sampling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9281" y="4824783"/>
            <a:ext cx="647700" cy="5810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946" y="5402460"/>
            <a:ext cx="5381625" cy="5048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87" y="4824783"/>
            <a:ext cx="647700" cy="5810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261" y="4824783"/>
            <a:ext cx="647700" cy="58102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855" y="4824783"/>
            <a:ext cx="647700" cy="581025"/>
          </a:xfrm>
          <a:prstGeom prst="rect">
            <a:avLst/>
          </a:prstGeom>
        </p:spPr>
      </p:pic>
      <p:grpSp>
        <p:nvGrpSpPr>
          <p:cNvPr id="18" name="Group 17"/>
          <p:cNvGrpSpPr/>
          <p:nvPr/>
        </p:nvGrpSpPr>
        <p:grpSpPr>
          <a:xfrm>
            <a:off x="2347766" y="4497555"/>
            <a:ext cx="1479479" cy="204860"/>
            <a:chOff x="2872650" y="4645108"/>
            <a:chExt cx="1479479" cy="204860"/>
          </a:xfrm>
        </p:grpSpPr>
        <p:cxnSp>
          <p:nvCxnSpPr>
            <p:cNvPr id="11" name="Straight Connector 10"/>
            <p:cNvCxnSpPr/>
            <p:nvPr/>
          </p:nvCxnSpPr>
          <p:spPr>
            <a:xfrm>
              <a:off x="2872650" y="4645108"/>
              <a:ext cx="147947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893198" y="4645108"/>
              <a:ext cx="0" cy="204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40142" y="4645108"/>
              <a:ext cx="0" cy="20486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2447758" y="4209750"/>
            <a:ext cx="1352422" cy="276999"/>
          </a:xfrm>
          <a:prstGeom prst="rect">
            <a:avLst/>
          </a:prstGeom>
          <a:noFill/>
        </p:spPr>
        <p:txBody>
          <a:bodyPr wrap="none" rtlCol="0">
            <a:spAutoFit/>
          </a:bodyPr>
          <a:lstStyle/>
          <a:p>
            <a:r>
              <a:rPr lang="en-US" sz="1200" dirty="0" smtClean="0"/>
              <a:t>Sampling interval</a:t>
            </a:r>
            <a:endParaRPr lang="en-US" sz="1200" dirty="0"/>
          </a:p>
        </p:txBody>
      </p:sp>
      <p:sp>
        <p:nvSpPr>
          <p:cNvPr id="30" name="TextBox 29"/>
          <p:cNvSpPr txBox="1"/>
          <p:nvPr/>
        </p:nvSpPr>
        <p:spPr>
          <a:xfrm>
            <a:off x="1906199" y="5907285"/>
            <a:ext cx="1083117" cy="276999"/>
          </a:xfrm>
          <a:prstGeom prst="rect">
            <a:avLst/>
          </a:prstGeom>
          <a:noFill/>
        </p:spPr>
        <p:txBody>
          <a:bodyPr wrap="none" rtlCol="0">
            <a:spAutoFit/>
          </a:bodyPr>
          <a:lstStyle/>
          <a:p>
            <a:r>
              <a:rPr lang="en-US" sz="1200" dirty="0" smtClean="0"/>
              <a:t>Random start</a:t>
            </a:r>
            <a:endParaRPr lang="en-US" sz="1200" dirty="0"/>
          </a:p>
        </p:txBody>
      </p:sp>
      <p:cxnSp>
        <p:nvCxnSpPr>
          <p:cNvPr id="32" name="Straight Arrow Connector 31"/>
          <p:cNvCxnSpPr/>
          <p:nvPr/>
        </p:nvCxnSpPr>
        <p:spPr>
          <a:xfrm flipV="1">
            <a:off x="2383037" y="5827356"/>
            <a:ext cx="0" cy="112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3800180" y="4497555"/>
            <a:ext cx="1479479" cy="204860"/>
            <a:chOff x="2872650" y="4645108"/>
            <a:chExt cx="1479479" cy="204860"/>
          </a:xfrm>
        </p:grpSpPr>
        <p:cxnSp>
          <p:nvCxnSpPr>
            <p:cNvPr id="36" name="Straight Connector 35"/>
            <p:cNvCxnSpPr/>
            <p:nvPr/>
          </p:nvCxnSpPr>
          <p:spPr>
            <a:xfrm>
              <a:off x="2872650" y="4645108"/>
              <a:ext cx="147947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893198" y="4645108"/>
              <a:ext cx="0" cy="204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340142" y="4645108"/>
              <a:ext cx="0" cy="20486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5227577" y="4496091"/>
            <a:ext cx="1479479" cy="204860"/>
            <a:chOff x="2872650" y="4645108"/>
            <a:chExt cx="1479479" cy="204860"/>
          </a:xfrm>
        </p:grpSpPr>
        <p:cxnSp>
          <p:nvCxnSpPr>
            <p:cNvPr id="40" name="Straight Connector 39"/>
            <p:cNvCxnSpPr/>
            <p:nvPr/>
          </p:nvCxnSpPr>
          <p:spPr>
            <a:xfrm>
              <a:off x="2872650" y="4645108"/>
              <a:ext cx="147947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893198" y="4645108"/>
              <a:ext cx="0" cy="204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340142" y="4645108"/>
              <a:ext cx="0" cy="20486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535759" y="1305454"/>
            <a:ext cx="7902021" cy="584775"/>
          </a:xfrm>
          <a:prstGeom prst="rect">
            <a:avLst/>
          </a:prstGeom>
          <a:noFill/>
        </p:spPr>
        <p:txBody>
          <a:bodyPr wrap="square" rtlCol="0">
            <a:spAutoFit/>
          </a:bodyPr>
          <a:lstStyle/>
          <a:p>
            <a:pPr lvl="1"/>
            <a:r>
              <a:rPr lang="en-US" sz="1600" dirty="0" smtClean="0">
                <a:solidFill>
                  <a:schemeClr val="tx2"/>
                </a:solidFill>
              </a:rPr>
              <a:t>1) 	The sampling interval was calculated based on the </a:t>
            </a:r>
            <a:r>
              <a:rPr lang="en-US" sz="1600" dirty="0">
                <a:solidFill>
                  <a:schemeClr val="tx2"/>
                </a:solidFill>
              </a:rPr>
              <a:t>estimated number of </a:t>
            </a:r>
            <a:r>
              <a:rPr lang="en-US" sz="1600" dirty="0" smtClean="0">
                <a:solidFill>
                  <a:schemeClr val="tx2"/>
                </a:solidFill>
              </a:rPr>
              <a:t>	households </a:t>
            </a:r>
            <a:r>
              <a:rPr lang="en-US" sz="1600" dirty="0">
                <a:solidFill>
                  <a:schemeClr val="bg2"/>
                </a:solidFill>
              </a:rPr>
              <a:t>in </a:t>
            </a:r>
            <a:r>
              <a:rPr lang="en-US" sz="1600" dirty="0" smtClean="0">
                <a:solidFill>
                  <a:schemeClr val="bg2"/>
                </a:solidFill>
              </a:rPr>
              <a:t>a camp and the desired sample size</a:t>
            </a:r>
            <a:endParaRPr lang="en-US" sz="1600" dirty="0">
              <a:solidFill>
                <a:schemeClr val="bg2"/>
              </a:solidFill>
            </a:endParaRPr>
          </a:p>
        </p:txBody>
      </p:sp>
      <mc:AlternateContent xmlns:mc="http://schemas.openxmlformats.org/markup-compatibility/2006" xmlns:a14="http://schemas.microsoft.com/office/drawing/2010/main">
        <mc:Choice Requires="a14">
          <p:sp>
            <p:nvSpPr>
              <p:cNvPr id="45" name="Rectangle 44"/>
              <p:cNvSpPr/>
              <p:nvPr/>
            </p:nvSpPr>
            <p:spPr>
              <a:xfrm>
                <a:off x="543062" y="1962152"/>
                <a:ext cx="7454878" cy="835422"/>
              </a:xfrm>
              <a:prstGeom prst="rect">
                <a:avLst/>
              </a:prstGeom>
            </p:spPr>
            <p:txBody>
              <a:bodyPr wrap="square">
                <a:spAutoFit/>
              </a:bodyPr>
              <a:lstStyle/>
              <a:p>
                <a:pPr marL="800100" lvl="1" indent="-342900">
                  <a:buAutoNum type="arabicParenR" startAt="2"/>
                </a:pPr>
                <a:r>
                  <a:rPr lang="en-US" sz="1600" dirty="0" smtClean="0">
                    <a:solidFill>
                      <a:schemeClr val="tx2"/>
                    </a:solidFill>
                  </a:rPr>
                  <a:t>  A random start was selected</a:t>
                </a:r>
                <a:endParaRPr lang="en-US" sz="1600" dirty="0">
                  <a:solidFill>
                    <a:schemeClr val="bg2"/>
                  </a:solidFill>
                </a:endParaRPr>
              </a:p>
              <a:p>
                <a:pPr marL="1257300" lvl="2" indent="-342900">
                  <a:buFont typeface="Arial" panose="020B0604020202020204" pitchFamily="34" charset="0"/>
                  <a:buChar char="•"/>
                </a:pPr>
                <a:r>
                  <a:rPr lang="en-US" sz="1600" dirty="0" smtClean="0">
                    <a:solidFill>
                      <a:schemeClr val="bg2"/>
                    </a:solidFill>
                  </a:rPr>
                  <a:t>Between the 1</a:t>
                </a:r>
                <a:r>
                  <a:rPr lang="en-US" sz="1600" baseline="30000" dirty="0" smtClean="0">
                    <a:solidFill>
                      <a:schemeClr val="bg2"/>
                    </a:solidFill>
                  </a:rPr>
                  <a:t>st</a:t>
                </a:r>
                <a:r>
                  <a:rPr lang="en-US" sz="1600" dirty="0" smtClean="0">
                    <a:solidFill>
                      <a:schemeClr val="bg2"/>
                    </a:solidFill>
                  </a:rPr>
                  <a:t> household at the corner of the camp and the </a:t>
                </a:r>
                <a14:m>
                  <m:oMath xmlns:m="http://schemas.openxmlformats.org/officeDocument/2006/math">
                    <m:sSup>
                      <m:sSupPr>
                        <m:ctrlPr>
                          <a:rPr lang="en-US" sz="1600" i="1">
                            <a:solidFill>
                              <a:schemeClr val="bg2"/>
                            </a:solidFill>
                            <a:latin typeface="Cambria Math" panose="02040503050406030204" pitchFamily="18" charset="0"/>
                          </a:rPr>
                        </m:ctrlPr>
                      </m:sSupPr>
                      <m:e>
                        <m:r>
                          <a:rPr lang="en-US" sz="1600" i="1">
                            <a:solidFill>
                              <a:schemeClr val="bg2"/>
                            </a:solidFill>
                            <a:latin typeface="Cambria Math" panose="02040503050406030204" pitchFamily="18" charset="0"/>
                          </a:rPr>
                          <m:t>𝑛</m:t>
                        </m:r>
                      </m:e>
                      <m:sup>
                        <m:r>
                          <a:rPr lang="en-US" sz="1600" i="1">
                            <a:solidFill>
                              <a:schemeClr val="bg2"/>
                            </a:solidFill>
                            <a:latin typeface="Cambria Math" panose="02040503050406030204" pitchFamily="18" charset="0"/>
                          </a:rPr>
                          <m:t>𝑡h</m:t>
                        </m:r>
                      </m:sup>
                    </m:sSup>
                  </m:oMath>
                </a14:m>
                <a:r>
                  <a:rPr lang="en-US" sz="1600" dirty="0" smtClean="0">
                    <a:solidFill>
                      <a:schemeClr val="tx2"/>
                    </a:solidFill>
                  </a:rPr>
                  <a:t> household (based on sampling interval)</a:t>
                </a:r>
              </a:p>
            </p:txBody>
          </p:sp>
        </mc:Choice>
        <mc:Fallback xmlns="">
          <p:sp>
            <p:nvSpPr>
              <p:cNvPr id="45" name="Rectangle 44"/>
              <p:cNvSpPr>
                <a:spLocks noRot="1" noChangeAspect="1" noMove="1" noResize="1" noEditPoints="1" noAdjustHandles="1" noChangeArrowheads="1" noChangeShapeType="1" noTextEdit="1"/>
              </p:cNvSpPr>
              <p:nvPr/>
            </p:nvSpPr>
            <p:spPr>
              <a:xfrm>
                <a:off x="543062" y="1962152"/>
                <a:ext cx="7454878" cy="835422"/>
              </a:xfrm>
              <a:prstGeom prst="rect">
                <a:avLst/>
              </a:prstGeom>
              <a:blipFill rotWithShape="0">
                <a:blip r:embed="rId5"/>
                <a:stretch>
                  <a:fillRect t="-2190" b="-8759"/>
                </a:stretch>
              </a:blipFill>
            </p:spPr>
            <p:txBody>
              <a:bodyPr/>
              <a:lstStyle/>
              <a:p>
                <a:r>
                  <a:rPr lang="en-US">
                    <a:noFill/>
                  </a:rPr>
                  <a:t> </a:t>
                </a:r>
              </a:p>
            </p:txBody>
          </p:sp>
        </mc:Fallback>
      </mc:AlternateContent>
      <p:sp>
        <p:nvSpPr>
          <p:cNvPr id="46" name="TextBox 45"/>
          <p:cNvSpPr txBox="1"/>
          <p:nvPr/>
        </p:nvSpPr>
        <p:spPr>
          <a:xfrm>
            <a:off x="535758" y="2814759"/>
            <a:ext cx="7902021" cy="338554"/>
          </a:xfrm>
          <a:prstGeom prst="rect">
            <a:avLst/>
          </a:prstGeom>
          <a:noFill/>
        </p:spPr>
        <p:txBody>
          <a:bodyPr wrap="square" rtlCol="0">
            <a:spAutoFit/>
          </a:bodyPr>
          <a:lstStyle/>
          <a:p>
            <a:pPr lvl="1"/>
            <a:r>
              <a:rPr lang="en-US" sz="1600" dirty="0">
                <a:solidFill>
                  <a:schemeClr val="tx2"/>
                </a:solidFill>
              </a:rPr>
              <a:t>3</a:t>
            </a:r>
            <a:r>
              <a:rPr lang="en-US" sz="1600" dirty="0" smtClean="0">
                <a:solidFill>
                  <a:schemeClr val="tx2"/>
                </a:solidFill>
              </a:rPr>
              <a:t>) 	Households were systematically sampled using the sampling interval</a:t>
            </a:r>
            <a:endParaRPr lang="en-US" sz="1600" dirty="0">
              <a:solidFill>
                <a:schemeClr val="bg2"/>
              </a:solidFill>
            </a:endParaRPr>
          </a:p>
        </p:txBody>
      </p:sp>
      <p:sp>
        <p:nvSpPr>
          <p:cNvPr id="48" name="TextBox 47"/>
          <p:cNvSpPr txBox="1"/>
          <p:nvPr/>
        </p:nvSpPr>
        <p:spPr>
          <a:xfrm>
            <a:off x="535758" y="3239291"/>
            <a:ext cx="7902021" cy="830997"/>
          </a:xfrm>
          <a:prstGeom prst="rect">
            <a:avLst/>
          </a:prstGeom>
          <a:noFill/>
        </p:spPr>
        <p:txBody>
          <a:bodyPr wrap="square" rtlCol="0">
            <a:spAutoFit/>
          </a:bodyPr>
          <a:lstStyle/>
          <a:p>
            <a:pPr lvl="1"/>
            <a:r>
              <a:rPr lang="en-US" sz="1600" dirty="0" smtClean="0">
                <a:solidFill>
                  <a:schemeClr val="tx2"/>
                </a:solidFill>
              </a:rPr>
              <a:t>4) 	In camps where the population size was larger than estimated, the survey 	team continued to sample households using the pre-prescribed sampling 	interval</a:t>
            </a:r>
            <a:endParaRPr lang="en-US" sz="1600" dirty="0">
              <a:solidFill>
                <a:schemeClr val="bg2"/>
              </a:solidFill>
            </a:endParaRPr>
          </a:p>
        </p:txBody>
      </p:sp>
      <p:pic>
        <p:nvPicPr>
          <p:cNvPr id="52" name="Picture 51"/>
          <p:cNvPicPr>
            <a:picLocks noChangeAspect="1"/>
          </p:cNvPicPr>
          <p:nvPr/>
        </p:nvPicPr>
        <p:blipFill rotWithShape="1">
          <a:blip r:embed="rId4">
            <a:extLst>
              <a:ext uri="{28A0092B-C50C-407E-A947-70E740481C1C}">
                <a14:useLocalDpi xmlns:a14="http://schemas.microsoft.com/office/drawing/2010/main" val="0"/>
              </a:ext>
            </a:extLst>
          </a:blip>
          <a:srcRect l="72021"/>
          <a:stretch/>
        </p:blipFill>
        <p:spPr>
          <a:xfrm>
            <a:off x="6982200" y="5411371"/>
            <a:ext cx="1505735" cy="504825"/>
          </a:xfrm>
          <a:prstGeom prst="rect">
            <a:avLst/>
          </a:prstGeom>
        </p:spPr>
      </p:pic>
      <p:pic>
        <p:nvPicPr>
          <p:cNvPr id="53" name="Picture 52"/>
          <p:cNvPicPr>
            <a:picLocks noChangeAspect="1"/>
          </p:cNvPicPr>
          <p:nvPr/>
        </p:nvPicPr>
        <p:blipFill rotWithShape="1">
          <a:blip r:embed="rId3">
            <a:extLst>
              <a:ext uri="{28A0092B-C50C-407E-A947-70E740481C1C}">
                <a14:useLocalDpi xmlns:a14="http://schemas.microsoft.com/office/drawing/2010/main" val="0"/>
              </a:ext>
            </a:extLst>
          </a:blip>
          <a:srcRect t="9311" r="10765"/>
          <a:stretch/>
        </p:blipFill>
        <p:spPr>
          <a:xfrm>
            <a:off x="7846852" y="4881664"/>
            <a:ext cx="577972" cy="526926"/>
          </a:xfrm>
          <a:prstGeom prst="rect">
            <a:avLst/>
          </a:prstGeom>
        </p:spPr>
      </p:pic>
      <p:grpSp>
        <p:nvGrpSpPr>
          <p:cNvPr id="54" name="Group 53"/>
          <p:cNvGrpSpPr/>
          <p:nvPr/>
        </p:nvGrpSpPr>
        <p:grpSpPr>
          <a:xfrm>
            <a:off x="6675522" y="4495749"/>
            <a:ext cx="1479479" cy="204860"/>
            <a:chOff x="2872650" y="4645108"/>
            <a:chExt cx="1479479" cy="204860"/>
          </a:xfrm>
        </p:grpSpPr>
        <p:cxnSp>
          <p:nvCxnSpPr>
            <p:cNvPr id="55" name="Straight Connector 54"/>
            <p:cNvCxnSpPr/>
            <p:nvPr/>
          </p:nvCxnSpPr>
          <p:spPr>
            <a:xfrm>
              <a:off x="2872650" y="4645108"/>
              <a:ext cx="147947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893198" y="4645108"/>
              <a:ext cx="0" cy="204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340142" y="4645108"/>
              <a:ext cx="0" cy="20486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268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0" grpId="0" animBg="1"/>
      <p:bldP spid="27" grpId="0"/>
      <p:bldP spid="30" grpId="0"/>
      <p:bldP spid="43" grpId="0"/>
      <p:bldP spid="45" grpId="0"/>
      <p:bldP spid="46" grpId="0"/>
      <p:bldP spid="4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471662"/>
            <a:ext cx="7543800" cy="921710"/>
          </a:xfrm>
        </p:spPr>
        <p:txBody>
          <a:bodyPr/>
          <a:lstStyle/>
          <a:p>
            <a:r>
              <a:rPr lang="en-US" dirty="0" smtClean="0">
                <a:solidFill>
                  <a:schemeClr val="bg1"/>
                </a:solidFill>
              </a:rPr>
              <a:t>Survey Weighting</a:t>
            </a:r>
            <a:endParaRPr lang="en-US" dirty="0">
              <a:solidFill>
                <a:schemeClr val="bg1"/>
              </a:solidFill>
            </a:endParaRPr>
          </a:p>
        </p:txBody>
      </p:sp>
      <p:sp>
        <p:nvSpPr>
          <p:cNvPr id="3" name="Content Placeholder 2"/>
          <p:cNvSpPr>
            <a:spLocks noGrp="1"/>
          </p:cNvSpPr>
          <p:nvPr>
            <p:ph idx="1"/>
          </p:nvPr>
        </p:nvSpPr>
        <p:spPr>
          <a:xfrm>
            <a:off x="918210" y="1585877"/>
            <a:ext cx="7543800" cy="3539576"/>
          </a:xfrm>
        </p:spPr>
        <p:txBody>
          <a:bodyPr>
            <a:normAutofit/>
          </a:bodyPr>
          <a:lstStyle/>
          <a:p>
            <a:pPr>
              <a:buClr>
                <a:schemeClr val="bg1"/>
              </a:buClr>
              <a:buFont typeface="Wingdings" panose="05000000000000000000" pitchFamily="2" charset="2"/>
              <a:buChar char="§"/>
            </a:pPr>
            <a:r>
              <a:rPr lang="en-US" sz="2000" dirty="0" smtClean="0">
                <a:solidFill>
                  <a:schemeClr val="bg2"/>
                </a:solidFill>
              </a:rPr>
              <a:t>Used the </a:t>
            </a:r>
            <a:r>
              <a:rPr lang="en-US" sz="2000" dirty="0">
                <a:solidFill>
                  <a:schemeClr val="bg2"/>
                </a:solidFill>
              </a:rPr>
              <a:t>complex survey procedures in SAS </a:t>
            </a:r>
            <a:r>
              <a:rPr lang="en-US" sz="2000" dirty="0" smtClean="0">
                <a:solidFill>
                  <a:schemeClr val="bg2"/>
                </a:solidFill>
              </a:rPr>
              <a:t>for analysis</a:t>
            </a:r>
          </a:p>
          <a:p>
            <a:pPr>
              <a:buClr>
                <a:schemeClr val="bg1"/>
              </a:buClr>
              <a:buFont typeface="Wingdings" panose="05000000000000000000" pitchFamily="2" charset="2"/>
              <a:buChar char="§"/>
            </a:pPr>
            <a:endParaRPr lang="en-US" sz="2000" dirty="0">
              <a:solidFill>
                <a:schemeClr val="bg2"/>
              </a:solidFill>
            </a:endParaRPr>
          </a:p>
          <a:p>
            <a:pPr>
              <a:buClr>
                <a:schemeClr val="bg1"/>
              </a:buClr>
              <a:buFont typeface="Wingdings" panose="05000000000000000000" pitchFamily="2" charset="2"/>
              <a:buChar char="§"/>
            </a:pPr>
            <a:r>
              <a:rPr lang="en-US" sz="2000" dirty="0" smtClean="0">
                <a:solidFill>
                  <a:schemeClr val="bg2"/>
                </a:solidFill>
              </a:rPr>
              <a:t>Data were weighted based on:</a:t>
            </a:r>
            <a:endParaRPr lang="en-US" sz="2000" dirty="0">
              <a:solidFill>
                <a:schemeClr val="bg2"/>
              </a:solidFill>
            </a:endParaRPr>
          </a:p>
          <a:p>
            <a:pPr lvl="1">
              <a:buClr>
                <a:schemeClr val="bg1"/>
              </a:buClr>
              <a:buFont typeface="Arial" panose="020B0604020202020204" pitchFamily="34" charset="0"/>
              <a:buChar char="•"/>
            </a:pPr>
            <a:r>
              <a:rPr lang="en-US" sz="2000" dirty="0" smtClean="0">
                <a:solidFill>
                  <a:schemeClr val="bg2"/>
                </a:solidFill>
              </a:rPr>
              <a:t>1) </a:t>
            </a:r>
            <a:r>
              <a:rPr lang="en-US" sz="2000" dirty="0">
                <a:solidFill>
                  <a:schemeClr val="bg2"/>
                </a:solidFill>
              </a:rPr>
              <a:t>P</a:t>
            </a:r>
            <a:r>
              <a:rPr lang="en-US" sz="2000" dirty="0" smtClean="0">
                <a:solidFill>
                  <a:schemeClr val="bg2"/>
                </a:solidFill>
              </a:rPr>
              <a:t>robability of selection</a:t>
            </a:r>
          </a:p>
          <a:p>
            <a:pPr lvl="1">
              <a:buClr>
                <a:schemeClr val="bg1"/>
              </a:buClr>
              <a:buFont typeface="Arial" panose="020B0604020202020204" pitchFamily="34" charset="0"/>
              <a:buChar char="•"/>
            </a:pPr>
            <a:r>
              <a:rPr lang="en-US" sz="2000" dirty="0" smtClean="0">
                <a:solidFill>
                  <a:schemeClr val="bg2"/>
                </a:solidFill>
              </a:rPr>
              <a:t>2) Household non-response</a:t>
            </a:r>
          </a:p>
          <a:p>
            <a:pPr lvl="1">
              <a:buClr>
                <a:schemeClr val="bg1"/>
              </a:buClr>
              <a:buFont typeface="Arial" panose="020B0604020202020204" pitchFamily="34" charset="0"/>
              <a:buChar char="•"/>
            </a:pPr>
            <a:r>
              <a:rPr lang="en-US" sz="2000" dirty="0" smtClean="0">
                <a:solidFill>
                  <a:schemeClr val="bg2"/>
                </a:solidFill>
              </a:rPr>
              <a:t>3) </a:t>
            </a:r>
            <a:r>
              <a:rPr lang="en-US" sz="2000" dirty="0">
                <a:solidFill>
                  <a:schemeClr val="bg2"/>
                </a:solidFill>
              </a:rPr>
              <a:t>Individual non-response</a:t>
            </a:r>
          </a:p>
          <a:p>
            <a:pPr lvl="1">
              <a:buClr>
                <a:schemeClr val="bg1"/>
              </a:buClr>
              <a:buFont typeface="Arial" panose="020B0604020202020204" pitchFamily="34" charset="0"/>
              <a:buChar char="•"/>
            </a:pPr>
            <a:endParaRPr lang="en-US" sz="2000" dirty="0" smtClean="0">
              <a:solidFill>
                <a:schemeClr val="bg2"/>
              </a:solidFill>
            </a:endParaRPr>
          </a:p>
          <a:p>
            <a:pPr>
              <a:buClr>
                <a:schemeClr val="bg1"/>
              </a:buClr>
              <a:buFont typeface="Wingdings" panose="05000000000000000000" pitchFamily="2" charset="2"/>
              <a:buChar char="§"/>
            </a:pPr>
            <a:r>
              <a:rPr lang="en-US" sz="2000" dirty="0" smtClean="0">
                <a:solidFill>
                  <a:schemeClr val="bg2"/>
                </a:solidFill>
              </a:rPr>
              <a:t>Ensured each camp’s weights summed to population of the camp</a:t>
            </a:r>
            <a:endParaRPr lang="en-US" sz="2000" dirty="0">
              <a:solidFill>
                <a:schemeClr val="bg2"/>
              </a:solidFill>
            </a:endParaRPr>
          </a:p>
          <a:p>
            <a:endParaRPr lang="en-US" dirty="0"/>
          </a:p>
        </p:txBody>
      </p:sp>
    </p:spTree>
    <p:extLst>
      <p:ext uri="{BB962C8B-B14F-4D97-AF65-F5344CB8AC3E}">
        <p14:creationId xmlns:p14="http://schemas.microsoft.com/office/powerpoint/2010/main" val="409495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Vaccine Instructions</a:t>
            </a:r>
            <a:endParaRPr lang="en-US" dirty="0"/>
          </a:p>
        </p:txBody>
      </p:sp>
      <p:sp>
        <p:nvSpPr>
          <p:cNvPr id="3" name="Content Placeholder 2"/>
          <p:cNvSpPr>
            <a:spLocks noGrp="1"/>
          </p:cNvSpPr>
          <p:nvPr>
            <p:ph idx="1"/>
          </p:nvPr>
        </p:nvSpPr>
        <p:spPr/>
        <p:txBody>
          <a:bodyPr/>
          <a:lstStyle/>
          <a:p>
            <a:pPr>
              <a:buNone/>
            </a:pPr>
            <a:r>
              <a:rPr lang="en-US" altLang="en-US" dirty="0"/>
              <a:t>Dosage and Administration</a:t>
            </a:r>
            <a:endParaRPr lang="en-GB" altLang="en-US" dirty="0"/>
          </a:p>
          <a:p>
            <a:r>
              <a:rPr lang="en-US" altLang="en-US" dirty="0" err="1"/>
              <a:t>Shanchol</a:t>
            </a:r>
            <a:r>
              <a:rPr lang="en-US" altLang="en-US" baseline="30000" dirty="0" err="1"/>
              <a:t>TM</a:t>
            </a:r>
            <a:r>
              <a:rPr lang="en-US" altLang="en-US" dirty="0"/>
              <a:t> </a:t>
            </a:r>
            <a:r>
              <a:rPr lang="en-US" altLang="en-US" dirty="0" smtClean="0"/>
              <a:t>cholera </a:t>
            </a:r>
            <a:r>
              <a:rPr lang="en-US" altLang="en-US" dirty="0"/>
              <a:t>vaccine must be administered orally; it should never be given parentally. </a:t>
            </a:r>
            <a:endParaRPr lang="en-US" altLang="en-US" dirty="0" smtClean="0"/>
          </a:p>
          <a:p>
            <a:r>
              <a:rPr lang="en-US" altLang="en-US" dirty="0" smtClean="0"/>
              <a:t>It </a:t>
            </a:r>
            <a:r>
              <a:rPr lang="en-US" altLang="en-US" dirty="0"/>
              <a:t>is packed in a glass bottle of 1.5ml. </a:t>
            </a:r>
          </a:p>
          <a:p>
            <a:r>
              <a:rPr lang="en-US" altLang="en-US" dirty="0"/>
              <a:t>The vaccine is given in two doses spaced between 2 to 6 weeks</a:t>
            </a:r>
          </a:p>
          <a:p>
            <a:r>
              <a:rPr lang="en-US" altLang="en-US" dirty="0"/>
              <a:t>No </a:t>
            </a:r>
            <a:r>
              <a:rPr lang="en-US" altLang="en-US" dirty="0" smtClean="0"/>
              <a:t>re-dosing </a:t>
            </a:r>
            <a:r>
              <a:rPr lang="en-US" altLang="en-US" dirty="0"/>
              <a:t>for individuals who spit out</a:t>
            </a:r>
          </a:p>
          <a:p>
            <a:endParaRPr lang="en-US" dirty="0"/>
          </a:p>
        </p:txBody>
      </p:sp>
      <p:pic>
        <p:nvPicPr>
          <p:cNvPr id="5" name="Picture 4" descr="07052011288.jpg"/>
          <p:cNvPicPr/>
          <p:nvPr/>
        </p:nvPicPr>
        <p:blipFill>
          <a:blip r:embed="rId3"/>
          <a:stretch>
            <a:fillRect/>
          </a:stretch>
        </p:blipFill>
        <p:spPr bwMode="auto">
          <a:xfrm>
            <a:off x="6432428" y="4009292"/>
            <a:ext cx="1890956" cy="2170113"/>
          </a:xfrm>
          <a:prstGeom prst="rect">
            <a:avLst/>
          </a:prstGeom>
          <a:ln>
            <a:noFill/>
          </a:ln>
          <a:effectLst>
            <a:outerShdw blurRad="292100" dist="139700" dir="2700000" algn="tl" rotWithShape="0">
              <a:srgbClr val="333333">
                <a:alpha val="65000"/>
              </a:srgbClr>
            </a:outerShdw>
          </a:effectLst>
        </p:spPr>
      </p:pic>
      <p:pic>
        <p:nvPicPr>
          <p:cNvPr id="6" name="Picture 4" descr="https://lh3.googleusercontent.com/9eYDeP-u4P-P52umthuD1CurRKI3BraERcKtxqRxkZak-OwcD1fIJe7X1VKYv-SX_lueulIYBHweoJwb3xT4xS_a67l7gwLbCmdOMp7ousasxCrDnIFVR31VTCzfL_yJ4F0cN-Gav7hex-pD7c795AeUdHVcBPEfDAi5It-4fYUE8QUJZD5wlGyobprUukuK4o8E72P-JPFXI4VXCVo-ZhsX2GvX2E_sjzpdhKgdJ1c5lhpB3KS2lpOtjYAG8oPvdut-77a_y2MVezvdfG9PvRk4p4Io6cnLOYTJ3VBjmAMNfmbOye8mFoY41ZkG6qbd_Yia9iV2Axvro1XX27Xx0qAPyqmMXspmHXSGeViwXWg1VoNqxgcnV0ahPsuA6VFFPZtzTWb0j-5rFOMfrRvpJgvMmfwMKnx30NFL8AcrWrijvX-vVvrtum0_2Hsvg0xAHphcaaM4sNfvCJmNY7PhY1a155OVpn8h9UlySus502Oww18xSxwJpW8Z9O-HmfE5fxhgFcZKbDn5M_K-qd9_kgcouB7itZpATjitDTPgcwk7=w964-h643-n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19958" y="4665785"/>
            <a:ext cx="2401185" cy="160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262206"/>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16" y="708228"/>
            <a:ext cx="7962900" cy="5334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316" y="723874"/>
            <a:ext cx="7962900" cy="5334000"/>
          </a:xfrm>
          <a:prstGeom prst="rect">
            <a:avLst/>
          </a:prstGeom>
        </p:spPr>
      </p:pic>
      <p:sp>
        <p:nvSpPr>
          <p:cNvPr id="6" name="Content Placeholder 2"/>
          <p:cNvSpPr txBox="1">
            <a:spLocks/>
          </p:cNvSpPr>
          <p:nvPr/>
        </p:nvSpPr>
        <p:spPr>
          <a:xfrm>
            <a:off x="822960" y="2241551"/>
            <a:ext cx="2831951" cy="2060836"/>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15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316" y="723874"/>
            <a:ext cx="7962900" cy="53340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316" y="723874"/>
            <a:ext cx="7962900" cy="533400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316" y="723874"/>
            <a:ext cx="7962900" cy="533400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316" y="739520"/>
            <a:ext cx="7962900" cy="5334000"/>
          </a:xfrm>
          <a:prstGeom prst="rect">
            <a:avLst/>
          </a:prstGeom>
        </p:spPr>
      </p:pic>
    </p:spTree>
    <p:extLst>
      <p:ext uri="{BB962C8B-B14F-4D97-AF65-F5344CB8AC3E}">
        <p14:creationId xmlns:p14="http://schemas.microsoft.com/office/powerpoint/2010/main" val="249755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644794190"/>
              </p:ext>
            </p:extLst>
          </p:nvPr>
        </p:nvGraphicFramePr>
        <p:xfrm>
          <a:off x="468924" y="457200"/>
          <a:ext cx="8290870" cy="5861537"/>
        </p:xfrm>
        <a:graphic>
          <a:graphicData uri="http://schemas.openxmlformats.org/presentationml/2006/ole">
            <mc:AlternateContent xmlns:mc="http://schemas.openxmlformats.org/markup-compatibility/2006">
              <mc:Choice xmlns:v="urn:schemas-microsoft-com:vml" Requires="v">
                <p:oleObj spid="_x0000_s1151" name="Acrobat Document" r:id="rId4" imgW="11344265" imgH="8019997" progId="AcroExch.Document.11">
                  <p:embed/>
                </p:oleObj>
              </mc:Choice>
              <mc:Fallback>
                <p:oleObj name="Acrobat Document" r:id="rId4" imgW="11344265" imgH="8019997" progId="AcroExch.Document.11">
                  <p:embed/>
                  <p:pic>
                    <p:nvPicPr>
                      <p:cNvPr id="0" name=""/>
                      <p:cNvPicPr/>
                      <p:nvPr/>
                    </p:nvPicPr>
                    <p:blipFill>
                      <a:blip r:embed="rId5"/>
                      <a:stretch>
                        <a:fillRect/>
                      </a:stretch>
                    </p:blipFill>
                    <p:spPr>
                      <a:xfrm>
                        <a:off x="468924" y="457200"/>
                        <a:ext cx="8290870" cy="5861537"/>
                      </a:xfrm>
                      <a:prstGeom prst="rect">
                        <a:avLst/>
                      </a:prstGeom>
                    </p:spPr>
                  </p:pic>
                </p:oleObj>
              </mc:Fallback>
            </mc:AlternateContent>
          </a:graphicData>
        </a:graphic>
      </p:graphicFrame>
    </p:spTree>
    <p:extLst>
      <p:ext uri="{BB962C8B-B14F-4D97-AF65-F5344CB8AC3E}">
        <p14:creationId xmlns:p14="http://schemas.microsoft.com/office/powerpoint/2010/main" val="1880245593"/>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Confirmed cholera cases by date of onset, Iraq, </a:t>
            </a:r>
            <a:br>
              <a:rPr lang="en-US" dirty="0" smtClean="0"/>
            </a:br>
            <a:r>
              <a:rPr lang="en-US" dirty="0" smtClean="0"/>
              <a:t>August 30 – October 4, 2015</a:t>
            </a:r>
            <a:endParaRPr lang="en-US" dirty="0"/>
          </a:p>
        </p:txBody>
      </p:sp>
      <p:pic>
        <p:nvPicPr>
          <p:cNvPr id="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17866"/>
          <a:stretch/>
        </p:blipFill>
        <p:spPr bwMode="auto">
          <a:xfrm>
            <a:off x="564373" y="1828801"/>
            <a:ext cx="8122427" cy="4236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825794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417231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Epidemic Curve of Lab-Confirmed Cholera Cases (Aug 30 – Nov 19)</a:t>
            </a:r>
            <a:endParaRPr lang="en-US" dirty="0"/>
          </a:p>
        </p:txBody>
      </p:sp>
      <p:sp>
        <p:nvSpPr>
          <p:cNvPr id="6" name="Content Placeholder 2"/>
          <p:cNvSpPr>
            <a:spLocks noGrp="1"/>
          </p:cNvSpPr>
          <p:nvPr>
            <p:ph idx="1"/>
          </p:nvPr>
        </p:nvSpPr>
        <p:spPr>
          <a:xfrm>
            <a:off x="457200" y="1600201"/>
            <a:ext cx="8229600" cy="1201614"/>
          </a:xfrm>
        </p:spPr>
        <p:txBody>
          <a:bodyPr/>
          <a:lstStyle/>
          <a:p>
            <a:r>
              <a:rPr lang="en-US" dirty="0" smtClean="0"/>
              <a:t>Provincial </a:t>
            </a:r>
            <a:r>
              <a:rPr lang="en-US" dirty="0"/>
              <a:t>Confirmed – </a:t>
            </a:r>
            <a:r>
              <a:rPr lang="en-US" dirty="0" smtClean="0"/>
              <a:t>4,864 </a:t>
            </a:r>
            <a:r>
              <a:rPr lang="en-US" dirty="0"/>
              <a:t>cases</a:t>
            </a:r>
          </a:p>
        </p:txBody>
      </p:sp>
      <p:pic>
        <p:nvPicPr>
          <p:cNvPr id="3" name="Picture 2"/>
          <p:cNvPicPr>
            <a:picLocks noChangeAspect="1"/>
          </p:cNvPicPr>
          <p:nvPr/>
        </p:nvPicPr>
        <p:blipFill rotWithShape="1">
          <a:blip r:embed="rId3"/>
          <a:srcRect t="27097" r="-1136"/>
          <a:stretch/>
        </p:blipFill>
        <p:spPr>
          <a:xfrm>
            <a:off x="750552" y="2286001"/>
            <a:ext cx="7936248" cy="3703962"/>
          </a:xfrm>
          <a:prstGeom prst="rect">
            <a:avLst/>
          </a:prstGeom>
        </p:spPr>
      </p:pic>
      <p:cxnSp>
        <p:nvCxnSpPr>
          <p:cNvPr id="8" name="Straight Arrow Connector 7"/>
          <p:cNvCxnSpPr/>
          <p:nvPr/>
        </p:nvCxnSpPr>
        <p:spPr>
          <a:xfrm>
            <a:off x="2516900" y="3739507"/>
            <a:ext cx="0" cy="1078150"/>
          </a:xfrm>
          <a:prstGeom prst="straightConnector1">
            <a:avLst/>
          </a:prstGeom>
          <a:ln>
            <a:solidFill>
              <a:srgbClr val="000000"/>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p:cNvCxnSpPr/>
          <p:nvPr/>
        </p:nvCxnSpPr>
        <p:spPr>
          <a:xfrm>
            <a:off x="6517400" y="3739507"/>
            <a:ext cx="0" cy="107815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6019800" y="2974702"/>
            <a:ext cx="1054100" cy="826532"/>
          </a:xfrm>
          <a:prstGeom prst="rect">
            <a:avLst/>
          </a:prstGeom>
          <a:solidFill>
            <a:schemeClr val="accent5">
              <a:lumMod val="20000"/>
              <a:lumOff val="80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
          <p:cNvSpPr txBox="1"/>
          <p:nvPr/>
        </p:nvSpPr>
        <p:spPr>
          <a:xfrm>
            <a:off x="6019800" y="2984378"/>
            <a:ext cx="1168400" cy="73866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smtClean="0">
                <a:solidFill>
                  <a:srgbClr val="000000"/>
                </a:solidFill>
                <a:latin typeface="Calibri" panose="020F0502020204030204" pitchFamily="34" charset="0"/>
              </a:rPr>
              <a:t>1</a:t>
            </a:r>
            <a:r>
              <a:rPr lang="en-US" sz="1400" baseline="30000" dirty="0" smtClean="0">
                <a:solidFill>
                  <a:srgbClr val="000000"/>
                </a:solidFill>
                <a:latin typeface="Calibri" panose="020F0502020204030204" pitchFamily="34" charset="0"/>
              </a:rPr>
              <a:t>st</a:t>
            </a:r>
            <a:r>
              <a:rPr lang="en-US" sz="1400" dirty="0" smtClean="0">
                <a:solidFill>
                  <a:srgbClr val="000000"/>
                </a:solidFill>
                <a:latin typeface="Calibri" panose="020F0502020204030204" pitchFamily="34" charset="0"/>
              </a:rPr>
              <a:t> round of Vaccination Campaign</a:t>
            </a:r>
            <a:endParaRPr lang="en-US" sz="1400" dirty="0">
              <a:solidFill>
                <a:srgbClr val="000000"/>
              </a:solidFill>
              <a:latin typeface="Calibri" panose="020F0502020204030204" pitchFamily="34" charset="0"/>
            </a:endParaRPr>
          </a:p>
        </p:txBody>
      </p:sp>
      <p:sp>
        <p:nvSpPr>
          <p:cNvPr id="12" name="Rectangle 11"/>
          <p:cNvSpPr/>
          <p:nvPr/>
        </p:nvSpPr>
        <p:spPr>
          <a:xfrm>
            <a:off x="2073146" y="2940444"/>
            <a:ext cx="1054100" cy="826532"/>
          </a:xfrm>
          <a:prstGeom prst="rect">
            <a:avLst/>
          </a:prstGeom>
          <a:solidFill>
            <a:schemeClr val="accent5">
              <a:lumMod val="20000"/>
              <a:lumOff val="80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2"/>
          <p:cNvSpPr txBox="1"/>
          <p:nvPr/>
        </p:nvSpPr>
        <p:spPr>
          <a:xfrm>
            <a:off x="2162050" y="2984378"/>
            <a:ext cx="914395" cy="738673"/>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smtClean="0">
                <a:solidFill>
                  <a:srgbClr val="000000"/>
                </a:solidFill>
                <a:latin typeface="Calibri" panose="020F0502020204030204" pitchFamily="34" charset="0"/>
              </a:rPr>
              <a:t>Outbreak declared by MOH</a:t>
            </a:r>
            <a:endParaRPr lang="en-US" sz="1400" dirty="0">
              <a:solidFill>
                <a:srgbClr val="000000"/>
              </a:solidFill>
              <a:latin typeface="Calibri" panose="020F0502020204030204" pitchFamily="34" charset="0"/>
            </a:endParaRPr>
          </a:p>
        </p:txBody>
      </p:sp>
      <p:cxnSp>
        <p:nvCxnSpPr>
          <p:cNvPr id="13" name="Straight Arrow Connector 12"/>
          <p:cNvCxnSpPr/>
          <p:nvPr/>
        </p:nvCxnSpPr>
        <p:spPr>
          <a:xfrm>
            <a:off x="1347010" y="3739507"/>
            <a:ext cx="0" cy="1078150"/>
          </a:xfrm>
          <a:prstGeom prst="straightConnector1">
            <a:avLst/>
          </a:prstGeom>
          <a:ln>
            <a:solidFill>
              <a:srgbClr val="000000"/>
            </a:solidFill>
            <a:tailEnd type="triangle"/>
          </a:ln>
        </p:spPr>
        <p:style>
          <a:lnRef idx="1">
            <a:schemeClr val="accent6"/>
          </a:lnRef>
          <a:fillRef idx="0">
            <a:schemeClr val="accent6"/>
          </a:fillRef>
          <a:effectRef idx="0">
            <a:schemeClr val="accent6"/>
          </a:effectRef>
          <a:fontRef idx="minor">
            <a:schemeClr val="tx1"/>
          </a:fontRef>
        </p:style>
      </p:cxnSp>
      <p:sp>
        <p:nvSpPr>
          <p:cNvPr id="14" name="Rectangle 13"/>
          <p:cNvSpPr/>
          <p:nvPr/>
        </p:nvSpPr>
        <p:spPr>
          <a:xfrm>
            <a:off x="903256" y="2940444"/>
            <a:ext cx="1054100" cy="826532"/>
          </a:xfrm>
          <a:prstGeom prst="rect">
            <a:avLst/>
          </a:prstGeom>
          <a:solidFill>
            <a:schemeClr val="accent5">
              <a:lumMod val="20000"/>
              <a:lumOff val="80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2"/>
          <p:cNvSpPr txBox="1"/>
          <p:nvPr/>
        </p:nvSpPr>
        <p:spPr>
          <a:xfrm>
            <a:off x="992160" y="2984378"/>
            <a:ext cx="914395" cy="73866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smtClean="0">
                <a:solidFill>
                  <a:srgbClr val="000000"/>
                </a:solidFill>
                <a:latin typeface="Calibri" panose="020F0502020204030204" pitchFamily="34" charset="0"/>
              </a:rPr>
              <a:t>Initial Cholera Case</a:t>
            </a:r>
            <a:endParaRPr lang="en-US" sz="1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421196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2" grpId="0" animBg="1"/>
      <p:bldP spid="9" grpId="0"/>
      <p:bldP spid="14" grpId="0" animBg="1"/>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400050"/>
            <a:ext cx="8229600" cy="471154"/>
          </a:xfrm>
        </p:spPr>
        <p:txBody>
          <a:bodyPr/>
          <a:lstStyle/>
          <a:p>
            <a:r>
              <a:rPr lang="en-US" dirty="0" smtClean="0"/>
              <a:t>Map of Lab Confirmed Cases</a:t>
            </a:r>
            <a:endParaRPr lang="en-US" dirty="0"/>
          </a:p>
        </p:txBody>
      </p:sp>
      <p:grpSp>
        <p:nvGrpSpPr>
          <p:cNvPr id="7" name="Group 6"/>
          <p:cNvGrpSpPr/>
          <p:nvPr/>
        </p:nvGrpSpPr>
        <p:grpSpPr>
          <a:xfrm>
            <a:off x="1173079" y="985504"/>
            <a:ext cx="6495047" cy="5395079"/>
            <a:chOff x="1173079" y="985504"/>
            <a:chExt cx="6495047" cy="5395079"/>
          </a:xfrm>
        </p:grpSpPr>
        <p:pic>
          <p:nvPicPr>
            <p:cNvPr id="5" name="Picture 4"/>
            <p:cNvPicPr>
              <a:picLocks noChangeAspect="1"/>
            </p:cNvPicPr>
            <p:nvPr/>
          </p:nvPicPr>
          <p:blipFill>
            <a:blip r:embed="rId3"/>
            <a:stretch>
              <a:fillRect/>
            </a:stretch>
          </p:blipFill>
          <p:spPr>
            <a:xfrm>
              <a:off x="1173079" y="985504"/>
              <a:ext cx="6495047" cy="5395079"/>
            </a:xfrm>
            <a:prstGeom prst="rect">
              <a:avLst/>
            </a:prstGeom>
          </p:spPr>
        </p:pic>
        <p:sp>
          <p:nvSpPr>
            <p:cNvPr id="6" name="Rectangle 5"/>
            <p:cNvSpPr/>
            <p:nvPr/>
          </p:nvSpPr>
          <p:spPr>
            <a:xfrm>
              <a:off x="5205845" y="1008217"/>
              <a:ext cx="2462281" cy="448441"/>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4"/>
          <a:stretch>
            <a:fillRect/>
          </a:stretch>
        </p:blipFill>
        <p:spPr>
          <a:xfrm>
            <a:off x="5883915" y="1020005"/>
            <a:ext cx="1700149" cy="1932410"/>
          </a:xfrm>
          <a:prstGeom prst="rect">
            <a:avLst/>
          </a:prstGeom>
        </p:spPr>
      </p:pic>
    </p:spTree>
    <p:extLst>
      <p:ext uri="{BB962C8B-B14F-4D97-AF65-F5344CB8AC3E}">
        <p14:creationId xmlns:p14="http://schemas.microsoft.com/office/powerpoint/2010/main" val="198188828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17094"/>
            <a:ext cx="8229600" cy="599491"/>
          </a:xfrm>
        </p:spPr>
        <p:txBody>
          <a:bodyPr/>
          <a:lstStyle/>
          <a:p>
            <a:r>
              <a:rPr lang="en-US" dirty="0" smtClean="0"/>
              <a:t>Location of IDP Families</a:t>
            </a:r>
            <a:endParaRPr lang="en-US" dirty="0"/>
          </a:p>
        </p:txBody>
      </p:sp>
      <p:pic>
        <p:nvPicPr>
          <p:cNvPr id="6" name="Picture 5"/>
          <p:cNvPicPr>
            <a:picLocks noChangeAspect="1"/>
          </p:cNvPicPr>
          <p:nvPr/>
        </p:nvPicPr>
        <p:blipFill>
          <a:blip r:embed="rId3"/>
          <a:stretch>
            <a:fillRect/>
          </a:stretch>
        </p:blipFill>
        <p:spPr>
          <a:xfrm>
            <a:off x="1162550" y="1128880"/>
            <a:ext cx="6818897" cy="5159754"/>
          </a:xfrm>
          <a:prstGeom prst="rect">
            <a:avLst/>
          </a:prstGeom>
        </p:spPr>
      </p:pic>
    </p:spTree>
    <p:extLst>
      <p:ext uri="{BB962C8B-B14F-4D97-AF65-F5344CB8AC3E}">
        <p14:creationId xmlns:p14="http://schemas.microsoft.com/office/powerpoint/2010/main" val="30718579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to Use Oral Cholera Vaccine (OCV) in Iraq</a:t>
            </a:r>
            <a:endParaRPr lang="en-US" dirty="0"/>
          </a:p>
        </p:txBody>
      </p:sp>
      <p:sp>
        <p:nvSpPr>
          <p:cNvPr id="3" name="Content Placeholder 2"/>
          <p:cNvSpPr>
            <a:spLocks noGrp="1"/>
          </p:cNvSpPr>
          <p:nvPr>
            <p:ph idx="1"/>
          </p:nvPr>
        </p:nvSpPr>
        <p:spPr>
          <a:xfrm>
            <a:off x="457200" y="1600201"/>
            <a:ext cx="8068614" cy="4191000"/>
          </a:xfrm>
        </p:spPr>
        <p:txBody>
          <a:bodyPr/>
          <a:lstStyle/>
          <a:p>
            <a:endParaRPr lang="en-US" dirty="0" smtClean="0"/>
          </a:p>
          <a:p>
            <a:r>
              <a:rPr lang="en-US" dirty="0" smtClean="0"/>
              <a:t>OCV Stockpile was implemented in Iraq due to:</a:t>
            </a:r>
          </a:p>
          <a:p>
            <a:pPr lvl="1"/>
            <a:r>
              <a:rPr lang="en-US" dirty="0" smtClean="0"/>
              <a:t>The </a:t>
            </a:r>
            <a:r>
              <a:rPr lang="en-US" dirty="0" err="1" smtClean="0"/>
              <a:t>endemnicity</a:t>
            </a:r>
            <a:r>
              <a:rPr lang="en-US" dirty="0" smtClean="0"/>
              <a:t> of cholera, especially in the northern region </a:t>
            </a:r>
          </a:p>
          <a:p>
            <a:pPr lvl="1"/>
            <a:r>
              <a:rPr lang="en-US" dirty="0" smtClean="0"/>
              <a:t>The high number of refugees and internally displaced people living in camps</a:t>
            </a:r>
          </a:p>
          <a:p>
            <a:pPr lvl="1"/>
            <a:r>
              <a:rPr lang="en-US" dirty="0" smtClean="0"/>
              <a:t>Iraq’s close proximity to the Syrian border</a:t>
            </a:r>
          </a:p>
        </p:txBody>
      </p:sp>
    </p:spTree>
    <p:extLst>
      <p:ext uri="{BB962C8B-B14F-4D97-AF65-F5344CB8AC3E}">
        <p14:creationId xmlns:p14="http://schemas.microsoft.com/office/powerpoint/2010/main" val="76708953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heme1">
  <a:themeElements>
    <a:clrScheme name="CDC OD Dark PPT Colors">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FFC000"/>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5389</TotalTime>
  <Words>7066</Words>
  <Application>Microsoft Office PowerPoint</Application>
  <PresentationFormat>On-screen Show (4:3)</PresentationFormat>
  <Paragraphs>1300</Paragraphs>
  <Slides>57</Slides>
  <Notes>57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8" baseType="lpstr">
      <vt:lpstr>MS Mincho</vt:lpstr>
      <vt:lpstr>Arial</vt:lpstr>
      <vt:lpstr>Calibri</vt:lpstr>
      <vt:lpstr>Cambria</vt:lpstr>
      <vt:lpstr>Cambria Math</vt:lpstr>
      <vt:lpstr>Courier New</vt:lpstr>
      <vt:lpstr>Myriad Web Pro</vt:lpstr>
      <vt:lpstr>Times New Roman</vt:lpstr>
      <vt:lpstr>Wingdings</vt:lpstr>
      <vt:lpstr>Theme1</vt:lpstr>
      <vt:lpstr>Acrobat Document</vt:lpstr>
      <vt:lpstr>First oral cholera vaccination campaign in Iraq  during an outbreak and humanitarian crisis:  Findings from a post-campaign coverage survey, 2015</vt:lpstr>
      <vt:lpstr>Background about Cholera</vt:lpstr>
      <vt:lpstr>Cholera Control Measures</vt:lpstr>
      <vt:lpstr>History of Cholera in Iraq</vt:lpstr>
      <vt:lpstr>Conflict and Displacement in Iraq</vt:lpstr>
      <vt:lpstr>Epidemic Curve of Lab-Confirmed Cholera Cases (Aug 30 – Nov 19)</vt:lpstr>
      <vt:lpstr>Map of Lab Confirmed Cases</vt:lpstr>
      <vt:lpstr>Location of IDP Families</vt:lpstr>
      <vt:lpstr>Decision to Use Oral Cholera Vaccine (OCV) in Iraq</vt:lpstr>
      <vt:lpstr>Oral Cholera Vaccine (ShancholTM)</vt:lpstr>
      <vt:lpstr>Oral Cholera Vaccination (OCV) Campaign</vt:lpstr>
      <vt:lpstr>Post-Campaign Vaccination Coverage Survey</vt:lpstr>
      <vt:lpstr>Methods </vt:lpstr>
      <vt:lpstr>Study Design</vt:lpstr>
      <vt:lpstr>Data Collection</vt:lpstr>
      <vt:lpstr>RESULTS </vt:lpstr>
      <vt:lpstr>Results</vt:lpstr>
      <vt:lpstr>Estimated oral cholera vaccination coverage </vt:lpstr>
      <vt:lpstr>Coverage estimates in Northern Governorates</vt:lpstr>
      <vt:lpstr>Coverage estimates in South/Central Governorates</vt:lpstr>
      <vt:lpstr>2 dose coverage</vt:lpstr>
      <vt:lpstr>Estimates of vaccination coverage by type of camp</vt:lpstr>
      <vt:lpstr>Estimates of vaccination location </vt:lpstr>
      <vt:lpstr>Primary reasons for not receiving oral cholera vaccine (1st Dose)</vt:lpstr>
      <vt:lpstr>  Side effects reported within 14 days after receiving the 1st or 2nd dose of cholera vaccine </vt:lpstr>
      <vt:lpstr>DISCUSSION </vt:lpstr>
      <vt:lpstr>Conclusions</vt:lpstr>
      <vt:lpstr>Unique Strategies in Iraq</vt:lpstr>
      <vt:lpstr>Limitations of Campaign</vt:lpstr>
      <vt:lpstr>Limitations of Survey</vt:lpstr>
      <vt:lpstr>Summary</vt:lpstr>
      <vt:lpstr>Thank you</vt:lpstr>
      <vt:lpstr>PowerPoint Presentation</vt:lpstr>
      <vt:lpstr>1 dose coverage</vt:lpstr>
      <vt:lpstr>Table 1. Household response rate by governorate for oral cholera vaccination coverage survey, Iraq, 2015</vt:lpstr>
      <vt:lpstr>Table 2. Individual and household characteristics of participants in oral cholera vaccination coverage survey, Iraq, 2015 </vt:lpstr>
      <vt:lpstr>Table 8b. Primary reasons for not receiving oral cholera vaccine (2nd Dose)</vt:lpstr>
      <vt:lpstr>Table 10. Information sources about the oral cholera vaccination campaign </vt:lpstr>
      <vt:lpstr>Table 11. Information received among households other than cholera during the OCV campaign  </vt:lpstr>
      <vt:lpstr>Table 12. Specific primary and secondary water sources reported by households during the OCV campaign </vt:lpstr>
      <vt:lpstr>Table 13. Specific sources of sanitation reported among households during the OCV campaign </vt:lpstr>
      <vt:lpstr>Table 14. Overall estimate of oral cholera vaccination coverage by vaccination card status, Iraq, 2015</vt:lpstr>
      <vt:lpstr>Table 15. Did you (or child) spit part of the first or second dose of the vaccine due to bad taste? </vt:lpstr>
      <vt:lpstr>Table 16. Availability of soap and hygiene practices reported among households during the OCV campaign</vt:lpstr>
      <vt:lpstr>Table 17. Improved vs unimproved primary and secondary water sources reported among households during the OCV campaign </vt:lpstr>
      <vt:lpstr>Table 18. Improved vs. unimproved sources of sanitation reported among households during the OCV campaign </vt:lpstr>
      <vt:lpstr>Table 19. Type of Camp</vt:lpstr>
      <vt:lpstr>Survey Questions</vt:lpstr>
      <vt:lpstr>Sample Size Calculations</vt:lpstr>
      <vt:lpstr>Study Design (cont.)</vt:lpstr>
      <vt:lpstr>Sampling</vt:lpstr>
      <vt:lpstr>Survey Weighting</vt:lpstr>
      <vt:lpstr>Vaccine Instructions</vt:lpstr>
      <vt:lpstr>PowerPoint Presentation</vt:lpstr>
      <vt:lpstr>PowerPoint Presentation</vt:lpstr>
      <vt:lpstr>Confirmed cholera cases by date of onset, Iraq,  August 30 – October 4, 2015</vt:lpstr>
      <vt:lpstr>PowerPoint Presentation</vt:lpstr>
    </vt:vector>
  </TitlesOfParts>
  <Company>CDC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 Presentation</dc:title>
  <dc:creator>Centers for Disease Control and Prevention</dc:creator>
  <cp:lastModifiedBy>Russell, Steven Paul (CDC/CGH/DGHP) (CTR)</cp:lastModifiedBy>
  <cp:revision>355</cp:revision>
  <cp:lastPrinted>2016-11-16T14:33:51Z</cp:lastPrinted>
  <dcterms:created xsi:type="dcterms:W3CDTF">2011-03-17T17:43:16Z</dcterms:created>
  <dcterms:modified xsi:type="dcterms:W3CDTF">2016-11-16T14:57:19Z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